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73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80" r:id="rId14"/>
    <p:sldId id="271" r:id="rId15"/>
    <p:sldId id="274" r:id="rId16"/>
    <p:sldId id="276" r:id="rId17"/>
    <p:sldId id="275" r:id="rId18"/>
    <p:sldId id="277" r:id="rId19"/>
    <p:sldId id="278" r:id="rId20"/>
    <p:sldId id="267" r:id="rId21"/>
  </p:sldIdLst>
  <p:sldSz cx="18288000" cy="10287000"/>
  <p:notesSz cx="6858000" cy="9144000"/>
  <p:embeddedFontLst>
    <p:embeddedFont>
      <p:font typeface="Helvetica" panose="020B0604020202020204" pitchFamily="34" charset="0"/>
      <p:regular r:id="rId23"/>
      <p:bold r:id="rId24"/>
      <p:italic r:id="rId25"/>
      <p:boldItalic r:id="rId26"/>
    </p:embeddedFont>
    <p:embeddedFont>
      <p:font typeface="Roboto Condensed 1" panose="020B0604020202020204" charset="0"/>
      <p:regular r:id="rId27"/>
    </p:embeddedFont>
    <p:embeddedFont>
      <p:font typeface="Roboto Condensed 2" panose="020B0604020202020204" charset="0"/>
      <p:regular r:id="rId28"/>
    </p:embeddedFont>
    <p:embeddedFont>
      <p:font typeface="Roboto Condensed 2 Bold" panose="020B0604020202020204" charset="0"/>
      <p:regular r:id="rId29"/>
    </p:embeddedFont>
    <p:embeddedFont>
      <p:font typeface="Roboto Condensed 3" panose="020B0604020202020204" charset="0"/>
      <p:regular r:id="rId30"/>
    </p:embeddedFont>
    <p:embeddedFont>
      <p:font typeface="Roboto Condensed Light" panose="02000000000000000000" pitchFamily="2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C60"/>
    <a:srgbClr val="BCE2FE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3487" autoAdjust="0"/>
  </p:normalViewPr>
  <p:slideViewPr>
    <p:cSldViewPr>
      <p:cViewPr varScale="1">
        <p:scale>
          <a:sx n="54" d="100"/>
          <a:sy n="54" d="100"/>
        </p:scale>
        <p:origin x="17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088B7-9C07-4644-8E3F-0255E4DB3A5A}" type="datetimeFigureOut">
              <a:rPr lang="en-AU" smtClean="0"/>
              <a:t>13/03/2026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A5491-B3CD-4F05-A1DD-50531E2C0F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448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5491-B3CD-4F05-A1DD-50531E2C0FC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4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93392-8D53-7BD2-AD51-6C3271CFA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9AD4B6-BFB1-5634-0FDF-106FF49CC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62A22B-7682-D612-6DB5-6D4D40C53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31F20"/>
                </a:solidFill>
                <a:ea typeface="Roboto Condensed 2"/>
                <a:cs typeface="Roboto Condensed 2"/>
                <a:sym typeface="Roboto Condensed 2"/>
              </a:rPr>
              <a:t>This is where Procurement Australia assists: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231F20"/>
              </a:solidFill>
              <a:ea typeface="Roboto Condensed 2"/>
              <a:cs typeface="Roboto Condensed 2"/>
              <a:sym typeface="Roboto Condensed 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31F20"/>
                </a:solidFill>
                <a:ea typeface="Roboto Condensed 2"/>
                <a:cs typeface="Roboto Condensed 2"/>
                <a:sym typeface="Roboto Condensed 2"/>
              </a:rPr>
              <a:t>For over </a:t>
            </a:r>
            <a:r>
              <a:rPr lang="en-US" sz="1200" b="1" dirty="0">
                <a:solidFill>
                  <a:srgbClr val="231F20"/>
                </a:solidFill>
                <a:ea typeface="Roboto Condensed 2 Bold"/>
                <a:cs typeface="Roboto Condensed 2 Bold"/>
                <a:sym typeface="Roboto Condensed 2 Bold"/>
              </a:rPr>
              <a:t>40 years</a:t>
            </a:r>
            <a:r>
              <a:rPr lang="en-US" sz="1200" dirty="0">
                <a:solidFill>
                  <a:srgbClr val="231F20"/>
                </a:solidFill>
                <a:ea typeface="Roboto Condensed 2"/>
                <a:cs typeface="Roboto Condensed 2"/>
                <a:sym typeface="Roboto Condensed 2"/>
              </a:rPr>
              <a:t>, we have partnered with organisations to simplify procurement &amp; unlock cost savings. </a:t>
            </a:r>
          </a:p>
          <a:p>
            <a:endParaRPr lang="en-AU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From a reach perspective, Procurement Australia works with </a:t>
            </a:r>
            <a:r>
              <a:rPr lang="en-US" b="1" dirty="0"/>
              <a:t>over 25,000 customers across the country.</a:t>
            </a:r>
            <a:endParaRPr lang="en-US" dirty="0"/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To support those organisations, we partner with </a:t>
            </a:r>
            <a:r>
              <a:rPr lang="en-US" b="1" dirty="0"/>
              <a:t>more than 300 tier-one suppliers</a:t>
            </a:r>
            <a:r>
              <a:rPr lang="en-US" dirty="0"/>
              <a:t> across a wide range of procurement categories.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Through those partnerships we currently help manage </a:t>
            </a:r>
            <a:r>
              <a:rPr lang="en-US" b="1" dirty="0"/>
              <a:t>over $500 million in customer expenditure each year</a:t>
            </a:r>
            <a:r>
              <a:rPr lang="en-US" dirty="0"/>
              <a:t>, which allows organisations to access compliant procurement frameworks without needing to run their own tenders.</a:t>
            </a:r>
          </a:p>
          <a:p>
            <a:endParaRPr lang="en-US" dirty="0"/>
          </a:p>
          <a:p>
            <a:r>
              <a:rPr lang="en-US" b="1" dirty="0"/>
              <a:t>But reach alone isn’t what defines Procurement Australia.</a:t>
            </a:r>
          </a:p>
          <a:p>
            <a:br>
              <a:rPr lang="en-US" dirty="0"/>
            </a:br>
            <a:r>
              <a:rPr lang="en-US" dirty="0"/>
              <a:t>Equally important are the </a:t>
            </a:r>
            <a:r>
              <a:rPr lang="en-US" b="1" dirty="0"/>
              <a:t>values that guide how we deliver those services.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focus on being </a:t>
            </a:r>
            <a:r>
              <a:rPr lang="en-US" b="1" dirty="0"/>
              <a:t>ethical</a:t>
            </a:r>
            <a:r>
              <a:rPr lang="en-US" dirty="0"/>
              <a:t> in our procurement processes, ensuring transparency and probity.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</a:t>
            </a:r>
            <a:r>
              <a:rPr lang="en-US" dirty="0" err="1"/>
              <a:t>prioritise</a:t>
            </a:r>
            <a:r>
              <a:rPr lang="en-US" dirty="0"/>
              <a:t> </a:t>
            </a:r>
            <a:r>
              <a:rPr lang="en-US" b="1" dirty="0"/>
              <a:t>collaboration</a:t>
            </a:r>
            <a:r>
              <a:rPr lang="en-US" dirty="0"/>
              <a:t>, both with our members and with suppliers, because shared procurement works best when organisations shape the solution together.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are committed to </a:t>
            </a:r>
            <a:r>
              <a:rPr lang="en-US" b="1" dirty="0"/>
              <a:t>diversity</a:t>
            </a:r>
            <a:r>
              <a:rPr lang="en-US" dirty="0"/>
              <a:t>, supporting inclusive supplier participation and broad market access.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encourage </a:t>
            </a:r>
            <a:r>
              <a:rPr lang="en-US" b="1" dirty="0"/>
              <a:t>innovation</a:t>
            </a:r>
            <a:r>
              <a:rPr lang="en-US" dirty="0"/>
              <a:t>, constantly looking for ways to simplify procurement and improve value.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we </a:t>
            </a:r>
            <a:r>
              <a:rPr lang="en-US" dirty="0" err="1"/>
              <a:t>emphasise</a:t>
            </a:r>
            <a:r>
              <a:rPr lang="en-US" dirty="0"/>
              <a:t> </a:t>
            </a:r>
            <a:r>
              <a:rPr lang="en-US" b="1" dirty="0"/>
              <a:t>accountability</a:t>
            </a:r>
            <a:r>
              <a:rPr lang="en-US" dirty="0"/>
              <a:t>, ensuring that our frameworks deliver compliant, reliable outcomes for the organisations that rely on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Together, our reach and our values allow us to support organisations in </a:t>
            </a:r>
            <a:r>
              <a:rPr lang="en-US" b="1" dirty="0"/>
              <a:t>simplifying procurement while achieving stronger outcomes.</a:t>
            </a:r>
            <a:endParaRPr lang="en-US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2E0DB-D538-E00F-F0B3-8E5E1AAD47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5491-B3CD-4F05-A1DD-50531E2C0FC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5847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B42DC-F228-05A0-36BB-2C8C84BC8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DA8CA0-C521-A588-7531-E46F504581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36FC64-B82C-B2FF-3345-C38D6EBC2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Our customers span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+mn-lt"/>
              </a:rPr>
              <a:t>Local Government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+mn-lt"/>
              </a:rPr>
              <a:t>Health &amp; Aged Care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+mn-lt"/>
              </a:rPr>
              <a:t>Education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+mn-lt"/>
              </a:rPr>
              <a:t>Commercial &amp; Industry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+mn-lt"/>
              </a:rPr>
              <a:t>Not for Profit</a:t>
            </a:r>
            <a:endParaRPr lang="en-AU" sz="1200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6BC1F-C653-7970-FFA6-7C1354C21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5491-B3CD-4F05-A1DD-50531E2C0FC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5572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5A068-3D58-C833-8B2E-1D5A5616F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4A9EB7-6390-12FD-2229-DA61817595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1F4C9C-B45D-70B4-1A60-ACF551FF5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two main ways Procurement Australia supports organisations to access suppliers and services.</a:t>
            </a:r>
          </a:p>
          <a:p>
            <a:endParaRPr lang="en-US" b="1" dirty="0"/>
          </a:p>
          <a:p>
            <a:r>
              <a:rPr lang="en-US" b="1" dirty="0"/>
              <a:t>The first is our Tendered Solutions.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are fully </a:t>
            </a:r>
            <a:r>
              <a:rPr lang="en-US" b="1" dirty="0"/>
              <a:t>tendered procurement panels</a:t>
            </a:r>
            <a:r>
              <a:rPr lang="en-US" dirty="0"/>
              <a:t>, established through an open and competitive market process.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They are designed to be </a:t>
            </a:r>
            <a:r>
              <a:rPr lang="en-US" b="1" dirty="0"/>
              <a:t>fully compliant and transparent</a:t>
            </a:r>
            <a:r>
              <a:rPr lang="en-US" dirty="0"/>
              <a:t>, giving organisations confidence that suppliers have been evaluated through a rigorous procurement process.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Through these panels, customers can access </a:t>
            </a:r>
            <a:r>
              <a:rPr lang="en-US" b="1" dirty="0"/>
              <a:t>competitive, best-value offers that meet industry standards</a:t>
            </a:r>
            <a:r>
              <a:rPr lang="en-US" dirty="0"/>
              <a:t>, without needing to run their own tender.</a:t>
            </a:r>
          </a:p>
          <a:p>
            <a:endParaRPr lang="en-US" dirty="0"/>
          </a:p>
          <a:p>
            <a:r>
              <a:rPr lang="en-US" dirty="0"/>
              <a:t>Many of our tendered solutions operate at a </a:t>
            </a:r>
            <a:r>
              <a:rPr lang="en-US" b="1" dirty="0"/>
              <a:t>national level</a:t>
            </a:r>
            <a:r>
              <a:rPr lang="en-US" dirty="0"/>
              <a:t>, while others are designed as </a:t>
            </a:r>
            <a:r>
              <a:rPr lang="en-US" b="1" dirty="0"/>
              <a:t>regional collaborative programs</a:t>
            </a:r>
            <a:r>
              <a:rPr lang="en-US" dirty="0"/>
              <a:t>, where multiple councils or organisations come together to achieve stronger collective purchasing outcomes.</a:t>
            </a:r>
          </a:p>
          <a:p>
            <a:endParaRPr lang="en-US" dirty="0"/>
          </a:p>
          <a:p>
            <a:r>
              <a:rPr lang="en-US" b="1" dirty="0"/>
              <a:t>The second model is our Partnership Solutions.</a:t>
            </a:r>
          </a:p>
          <a:p>
            <a:endParaRPr lang="en-US" b="1" dirty="0"/>
          </a:p>
          <a:p>
            <a:r>
              <a:rPr lang="en-US" dirty="0"/>
              <a:t>These are </a:t>
            </a:r>
            <a:r>
              <a:rPr lang="en-US" b="1" dirty="0"/>
              <a:t>contracted arrangements with preferred partners</a:t>
            </a:r>
            <a:r>
              <a:rPr lang="en-US" dirty="0"/>
              <a:t>, rather than formally tendered panels.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They provide a </a:t>
            </a:r>
            <a:r>
              <a:rPr lang="en-US" b="1" dirty="0"/>
              <a:t>fast and streamlined procurement pathway</a:t>
            </a:r>
            <a:r>
              <a:rPr lang="en-US" dirty="0"/>
              <a:t>, where pricing and commercial terms have already been negotiated.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means organisations can access </a:t>
            </a:r>
            <a:r>
              <a:rPr lang="en-US" b="1" dirty="0"/>
              <a:t>ready-to-go solutions quickly.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In practice, organisations often use </a:t>
            </a:r>
            <a:r>
              <a:rPr lang="en-US" b="1" dirty="0"/>
              <a:t>Tendered Solutions when compliance and market competition are the priority</a:t>
            </a:r>
            <a:r>
              <a:rPr lang="en-US" dirty="0"/>
              <a:t>, and </a:t>
            </a:r>
            <a:r>
              <a:rPr lang="en-US" b="1" dirty="0"/>
              <a:t>Partnership Solutions when speed, efficiency, or a specific solution is needed.</a:t>
            </a:r>
          </a:p>
          <a:p>
            <a:endParaRPr lang="en-US" dirty="0"/>
          </a:p>
          <a:p>
            <a:r>
              <a:rPr lang="en-US" dirty="0"/>
              <a:t>Together, these two approaches provide </a:t>
            </a:r>
            <a:r>
              <a:rPr lang="en-US" b="1" dirty="0"/>
              <a:t>flexibility for organisations to procure in the way that best suits their needs.</a:t>
            </a:r>
            <a:endParaRPr lang="en-US" dirty="0"/>
          </a:p>
          <a:p>
            <a:pPr marL="389103" lvl="1" indent="-194551" algn="l">
              <a:lnSpc>
                <a:spcPts val="2523"/>
              </a:lnSpc>
              <a:buFont typeface="Arial"/>
              <a:buChar char="•"/>
            </a:pPr>
            <a:endParaRPr lang="en-US" sz="2400" dirty="0">
              <a:solidFill>
                <a:srgbClr val="1C1F25"/>
              </a:solidFill>
              <a:ea typeface="Roboto Condensed 2"/>
              <a:cs typeface="Roboto Condensed 2"/>
              <a:sym typeface="Roboto Condensed 2"/>
            </a:endParaRPr>
          </a:p>
          <a:p>
            <a:pPr marL="537452" lvl="1" indent="-342900" algn="l">
              <a:lnSpc>
                <a:spcPts val="2523"/>
              </a:lnSpc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1C1F25"/>
              </a:solidFill>
              <a:ea typeface="Roboto Condensed 2"/>
              <a:cs typeface="Roboto Condensed 2"/>
              <a:sym typeface="Roboto Condensed 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C8AD3-EF4B-B556-4883-1C6EBBC25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5491-B3CD-4F05-A1DD-50531E2C0FC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0055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001D3-EB9B-7DAF-0025-0122D8A95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BE51B6-CD00-580E-CAD9-A29ECF693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527F2D-4300-8EC5-5092-0074AC1F0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impact</a:t>
            </a:r>
          </a:p>
          <a:p>
            <a:endParaRPr lang="en-US" dirty="0"/>
          </a:p>
          <a:p>
            <a:r>
              <a:rPr lang="en-US" dirty="0"/>
              <a:t>Less administration means less time re-running market engagement, re-checking supplier compliance, and re-creating documentation that already exists</a:t>
            </a:r>
          </a:p>
          <a:p>
            <a:endParaRPr lang="en-US" dirty="0"/>
          </a:p>
          <a:p>
            <a:r>
              <a:rPr lang="en-US" dirty="0"/>
              <a:t>When that burden is lifted, procurement teams spend more time where their judgement matters — advising the business, managing risk, engaging suppliers, and shaping better outcomes, because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procurement teams are buried in </a:t>
            </a:r>
            <a:r>
              <a:rPr lang="en-US" b="1" dirty="0"/>
              <a:t>administration</a:t>
            </a:r>
            <a:r>
              <a:rPr lang="en-US" dirty="0"/>
              <a:t>, their expertise is under-used.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  <a:t>Shared procurement enables teams to do the work only they can do.</a:t>
            </a:r>
            <a:endParaRPr lang="en-AU" sz="1200" b="1" i="0" kern="1200" dirty="0">
              <a:solidFill>
                <a:schemeClr val="tx1"/>
              </a:solidFill>
              <a:effectLst/>
              <a:latin typeface="Roboto Condensed Light" panose="02000000000000000000" pitchFamily="2" charset="0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B6911-9910-327A-C78A-49C76EC04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5491-B3CD-4F05-A1DD-50531E2C0FC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342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B0801-6DD0-3710-AEEC-380DCBB79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113B19-B9F1-8508-66A1-B5707FC22B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D33C28-A543-0217-092A-96B46CE7FD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  <a:t>The impact for LG is that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  <a:t>Aggregated contracts reduce lead times and procurement fatigue.</a:t>
            </a: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  <a:t>Teams report stronger governance confidence.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Roboto Condensed Light" panose="02000000000000000000" pitchFamily="2" charset="0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  <a:t>It’s not just faster — it 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  <a:t>provides assurance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0D803-E83F-DDD5-D986-81311453D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5491-B3CD-4F05-A1DD-50531E2C0FC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451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35B15-B84F-381D-15D1-AE771409D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63A886-4B94-7CE3-1A5C-76BED58D00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B3EE4C-41A5-9F19-80B3-D159EF844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  <a:t>What this enables</a:t>
            </a:r>
          </a:p>
          <a:p>
            <a:endParaRPr lang="en-AU" sz="1200" b="1" i="0" kern="1200" dirty="0">
              <a:solidFill>
                <a:schemeClr val="tx1"/>
              </a:solidFill>
              <a:effectLst/>
              <a:latin typeface="Roboto Condensed Light" panose="02000000000000000000" pitchFamily="2" charset="0"/>
              <a:ea typeface="+mn-ea"/>
              <a:cs typeface="+mn-cs"/>
            </a:endParaRPr>
          </a:p>
          <a:p>
            <a:r>
              <a:rPr lang="en-US" dirty="0"/>
              <a:t>Today hasn’t been about cutting steps or weakening controls.</a:t>
            </a:r>
          </a:p>
          <a:p>
            <a:endParaRPr lang="en-US" dirty="0"/>
          </a:p>
          <a:p>
            <a:r>
              <a:rPr lang="en-US" dirty="0"/>
              <a:t>It’s been about </a:t>
            </a:r>
            <a:r>
              <a:rPr lang="en-US" dirty="0" err="1"/>
              <a:t>recognising</a:t>
            </a:r>
            <a:r>
              <a:rPr lang="en-US" dirty="0"/>
              <a:t> that duplication is often a system response — and that better system design changes </a:t>
            </a:r>
            <a:r>
              <a:rPr lang="en-US" dirty="0" err="1"/>
              <a:t>behaviour</a:t>
            </a:r>
            <a:r>
              <a:rPr lang="en-US" dirty="0"/>
              <a:t> naturally.</a:t>
            </a:r>
          </a:p>
          <a:p>
            <a:endParaRPr lang="en-US" dirty="0"/>
          </a:p>
          <a:p>
            <a:r>
              <a:rPr lang="en-US" dirty="0"/>
              <a:t>When procurement foundations are shared, collaboration becomes possible — and coordinated, </a:t>
            </a:r>
            <a:r>
              <a:rPr lang="en-US" b="1" dirty="0"/>
              <a:t>whole-of-government delivery </a:t>
            </a:r>
            <a:r>
              <a:rPr lang="en-US" dirty="0"/>
              <a:t>becomes achievable</a:t>
            </a:r>
          </a:p>
          <a:p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Shared frameworks create the conditions for collaboration and coordinated delivery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7A376-BDFA-C029-9770-A3984E6A6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5491-B3CD-4F05-A1DD-50531E2C0FC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8195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A22A5-3527-55A8-7B40-5682852C4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E64ACD-D5CC-B006-CF7D-068409C60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77F4D5-61BC-C627-CBF8-B64290774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545F4-68E8-C8D7-F55D-D26B4B864E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5491-B3CD-4F05-A1DD-50531E2C0FC6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7485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5491-B3CD-4F05-A1DD-50531E2C0FC6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220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44B22-7DB5-0995-E310-770E4FCC0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AFC001-57C4-1F61-E875-8E19A0E04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ED5244-4B28-6E10-DE15-AE02A3985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  <a:t>Procurement can be faster — not by cutting corners, but by removing duplication that adds no value.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</a:br>
            <a:br>
              <a:rPr lang="en-US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  <a:t>Probity can actually be stronger — when it’s designed once, applied consistently, and not re-created under pressure in every Council.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</a:br>
            <a:br>
              <a:rPr lang="en-US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  <a:t>And when procurement teams are freed from repetitive administrative work, they can focus on value, risk, and delivery — which is how we get better outcomes.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</a:br>
            <a:br>
              <a:rPr lang="en-US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  <a:t>What I want to explore today is how shared procurement models make all three – risk, value and delivery true at the same time.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Roboto Condensed Light" panose="02000000000000000000" pitchFamily="2" charset="0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  <a:t>Key message: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  <a:t>The biggest gains in government procurement don’t come from cutting corners — they come from redesigning the system.</a:t>
            </a:r>
            <a:endParaRPr lang="en-AU" sz="1200" b="0" i="0" kern="1200" dirty="0">
              <a:solidFill>
                <a:schemeClr val="tx1"/>
              </a:solidFill>
              <a:effectLst/>
              <a:latin typeface="Roboto Condensed Light" panose="02000000000000000000" pitchFamily="2" charset="0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F9FD8-A285-1378-26EF-F72BE5D1C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5491-B3CD-4F05-A1DD-50531E2C0FC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8473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r>
              <a:rPr lang="en-AU" sz="120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Red Tape isn’t the Enemy</a:t>
            </a:r>
            <a:r>
              <a:rPr lang="en-A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	</a:t>
            </a:r>
            <a:endParaRPr lang="en-US" sz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Probity is not the problem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Duplication 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Pause. Let this land. </a:t>
            </a:r>
          </a:p>
          <a:p>
            <a:endParaRPr lang="en-US" dirty="0"/>
          </a:p>
          <a:p>
            <a:pPr lvl="1"/>
            <a:r>
              <a:rPr lang="en-US" sz="3200" dirty="0">
                <a:latin typeface="+mn-lt"/>
              </a:rPr>
              <a:t>Repeating the same market engagement</a:t>
            </a:r>
          </a:p>
          <a:p>
            <a:pPr lvl="1"/>
            <a:r>
              <a:rPr lang="en-US" sz="3200" dirty="0">
                <a:latin typeface="+mn-lt"/>
              </a:rPr>
              <a:t>Re-running the same compliance checks</a:t>
            </a:r>
          </a:p>
          <a:p>
            <a:pPr lvl="1"/>
            <a:r>
              <a:rPr lang="en-US" sz="3200" dirty="0">
                <a:latin typeface="+mn-lt"/>
              </a:rPr>
              <a:t>Rebuilding the same evaluation frameworks</a:t>
            </a:r>
          </a:p>
          <a:p>
            <a:pPr lvl="1"/>
            <a:r>
              <a:rPr lang="en-US" sz="3200" dirty="0">
                <a:latin typeface="+mn-lt"/>
              </a:rPr>
              <a:t>Renegotiating the same contract terms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  <a:t>repeated again and again across Councils buying from the same market.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Roboto Condensed Light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It’s not governance. It’s inefficiency.</a:t>
            </a:r>
            <a:endParaRPr lang="en-US" sz="1200" b="1" i="0" kern="1200" dirty="0">
              <a:solidFill>
                <a:schemeClr val="tx1"/>
              </a:solidFill>
              <a:effectLst/>
              <a:latin typeface="Roboto Condensed Light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>
              <a:solidFill>
                <a:schemeClr val="tx1"/>
              </a:solidFill>
              <a:effectLst/>
              <a:latin typeface="Roboto Condensed Light" panose="02000000000000000000" pitchFamily="2" charset="0"/>
              <a:ea typeface="+mn-ea"/>
              <a:cs typeface="+mn-cs"/>
            </a:endParaRPr>
          </a:p>
          <a:p>
            <a:r>
              <a:rPr lang="en-US" dirty="0"/>
              <a:t>Duplication is often driven by a desire for better outcomes — the question is whether repeating the same procurement steps is still the best way to achieve them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5491-B3CD-4F05-A1DD-50531E2C0FC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044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  <a:t>Duplication leads to Defensive Procurement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Roboto Condensed Light" panose="02000000000000000000" pitchFamily="2" charset="0"/>
              <a:ea typeface="+mn-ea"/>
              <a:cs typeface="+mn-cs"/>
            </a:endParaRPr>
          </a:p>
          <a:p>
            <a:r>
              <a:rPr lang="en-US" dirty="0"/>
              <a:t>Defensive procurement isn’t about poor capability — it’s a rational response to fragmented systems.</a:t>
            </a:r>
          </a:p>
          <a:p>
            <a:endParaRPr lang="en-US" dirty="0"/>
          </a:p>
          <a:p>
            <a:r>
              <a:rPr lang="en-US" dirty="0"/>
              <a:t>When each Council has to independently defend similar decisions, duplication becomes the safest option.</a:t>
            </a:r>
          </a:p>
          <a:p>
            <a:endParaRPr lang="en-US" dirty="0"/>
          </a:p>
          <a:p>
            <a:r>
              <a:rPr lang="en-US" dirty="0"/>
              <a:t>The focus is on process rather than outcomes</a:t>
            </a:r>
          </a:p>
          <a:p>
            <a:endParaRPr lang="en-US" dirty="0"/>
          </a:p>
          <a:p>
            <a:r>
              <a:rPr lang="en-US" b="1" dirty="0"/>
              <a:t>The issue isn’t mindset — it’s design.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Roboto Condensed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5491-B3CD-4F05-A1DD-50531E2C0FC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5949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dirty="0">
                <a:latin typeface="+mn-lt"/>
              </a:rPr>
              <a:t>The real question is:</a:t>
            </a:r>
          </a:p>
          <a:p>
            <a:pPr marL="0" indent="0">
              <a:buNone/>
            </a:pPr>
            <a:endParaRPr lang="en-US" sz="1200" dirty="0">
              <a:latin typeface="+mn-lt"/>
            </a:endParaRPr>
          </a:p>
          <a:p>
            <a:pPr marL="0" indent="0">
              <a:buNone/>
            </a:pPr>
            <a:r>
              <a:rPr lang="en-US" sz="1200" b="1" dirty="0">
                <a:latin typeface="+mn-lt"/>
              </a:rPr>
              <a:t>Not:  </a:t>
            </a:r>
            <a:r>
              <a:rPr lang="en-US" sz="1200" dirty="0">
                <a:latin typeface="+mn-lt"/>
              </a:rPr>
              <a:t>How do we cut steps?</a:t>
            </a:r>
          </a:p>
          <a:p>
            <a:pPr marL="0" indent="0">
              <a:buNone/>
            </a:pPr>
            <a:endParaRPr lang="en-US" sz="1200" dirty="0">
              <a:latin typeface="+mn-lt"/>
            </a:endParaRPr>
          </a:p>
          <a:p>
            <a:pPr marL="0" indent="0">
              <a:buNone/>
            </a:pPr>
            <a:r>
              <a:rPr lang="en-US" sz="1200" b="1" dirty="0">
                <a:latin typeface="+mn-lt"/>
              </a:rPr>
              <a:t>But:  </a:t>
            </a:r>
            <a:r>
              <a:rPr lang="en-US" sz="1200" dirty="0">
                <a:latin typeface="+mn-lt"/>
              </a:rPr>
              <a:t>Which steps should only be done once?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5491-B3CD-4F05-A1DD-50531E2C0FC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1697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explains the fundamental model behind aggregated procurement 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On the left is the work that is done once — centralised</a:t>
            </a:r>
          </a:p>
          <a:p>
            <a:endParaRPr lang="en-US" dirty="0"/>
          </a:p>
          <a:p>
            <a:r>
              <a:rPr lang="en-US" dirty="0"/>
              <a:t>This is the </a:t>
            </a:r>
            <a:r>
              <a:rPr lang="en-US" b="1" dirty="0"/>
              <a:t>heavy lifting of procurement</a:t>
            </a:r>
            <a:r>
              <a:rPr lang="en-US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All of that work is undertaken upfront, rigorously and transparently.</a:t>
            </a:r>
          </a:p>
          <a:p>
            <a:endParaRPr lang="en-US" dirty="0"/>
          </a:p>
          <a:p>
            <a:r>
              <a:rPr lang="en-US" dirty="0"/>
              <a:t>Importantly, </a:t>
            </a:r>
            <a:r>
              <a:rPr lang="en-US" b="1" dirty="0"/>
              <a:t>this does not remove control from councils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What it actually provides is </a:t>
            </a:r>
            <a:r>
              <a:rPr lang="en-US" b="1" dirty="0"/>
              <a:t>consistency, compliance and assurance</a:t>
            </a:r>
            <a:r>
              <a:rPr lang="en-US" dirty="0"/>
              <a:t> — knowing that the procurement process has already been conducted to a high standard.</a:t>
            </a:r>
          </a:p>
          <a:p>
            <a:endParaRPr lang="en-US" b="1" dirty="0"/>
          </a:p>
          <a:p>
            <a:r>
              <a:rPr lang="en-US" dirty="0"/>
              <a:t>On the right is where </a:t>
            </a:r>
            <a:r>
              <a:rPr lang="en-US" b="1" dirty="0"/>
              <a:t>local decision-making remains firmly with each council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So, the </a:t>
            </a:r>
            <a:r>
              <a:rPr lang="en-US" b="1" dirty="0"/>
              <a:t>accountability and operational decisions stay local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5491-B3CD-4F05-A1DD-50531E2C0FC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1428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you’ve just seen is the concept of Shared procurement is how it works in practice.</a:t>
            </a:r>
            <a:endParaRPr lang="en-US" sz="1200" b="1" i="0" kern="1200" dirty="0">
              <a:solidFill>
                <a:schemeClr val="tx1"/>
              </a:solidFill>
              <a:effectLst/>
              <a:latin typeface="Roboto Condensed Light" panose="02000000000000000000" pitchFamily="2" charset="0"/>
              <a:ea typeface="+mn-ea"/>
              <a:cs typeface="+mn-cs"/>
            </a:endParaRP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Roboto Condensed Light" panose="02000000000000000000" pitchFamily="2" charset="0"/>
              <a:ea typeface="+mn-ea"/>
              <a:cs typeface="+mn-cs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  <a:t>removes repetition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  <a:t>Heavy lifting is done once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  <a:t>Councils retain accountability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  <a:t>Input from multiple stakeholders delivers a stronger scope</a:t>
            </a:r>
          </a:p>
          <a:p>
            <a:pPr>
              <a:lnSpc>
                <a:spcPct val="150000"/>
              </a:lnSpc>
            </a:pPr>
            <a:endParaRPr lang="en-AU" sz="1200" b="0" i="0" kern="1200" dirty="0">
              <a:solidFill>
                <a:schemeClr val="tx1"/>
              </a:solidFill>
              <a:effectLst/>
              <a:latin typeface="Roboto Condensed Light" panose="02000000000000000000" pitchFamily="2" charset="0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  <a:t>When using Shared Procurement models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Roboto Condensed Light" panose="02000000000000000000" pitchFamily="2" charset="0"/>
                <a:ea typeface="+mn-ea"/>
                <a:cs typeface="+mn-cs"/>
              </a:rPr>
              <a:t>You don’t lose control — You lose unnecessary workload.</a:t>
            </a:r>
            <a:endParaRPr lang="en-AU" sz="1200" b="0" i="0" kern="1200" dirty="0">
              <a:solidFill>
                <a:schemeClr val="tx1"/>
              </a:solidFill>
              <a:effectLst/>
              <a:latin typeface="Roboto Condensed Light" panose="02000000000000000000" pitchFamily="2" charset="0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5491-B3CD-4F05-A1DD-50531E2C0FC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1434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matters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Consistency reduces risk.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Doing procurement once strengthens probity.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Reducing duplication – Faster access to market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Consistency is a probity strength, not a weakness.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5491-B3CD-4F05-A1DD-50531E2C0FC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829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99C4B-7659-009A-F083-981F9D281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6DE540-B8EE-76FD-1AC5-6528A5D08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DC2840-BA17-BC27-94BD-18BBE0C1D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short case study that illustrates how collaboration can simplify procurement without removing market choice.</a:t>
            </a:r>
          </a:p>
          <a:p>
            <a:endParaRPr lang="en-US" dirty="0"/>
          </a:p>
          <a:p>
            <a:r>
              <a:rPr lang="en-US" b="1" dirty="0"/>
              <a:t>BEFORE – 7 Separate Tenders</a:t>
            </a:r>
          </a:p>
          <a:p>
            <a:r>
              <a:rPr lang="en-US" dirty="0"/>
              <a:t>In this example, several councils were independently running their own tenders.</a:t>
            </a:r>
          </a:p>
          <a:p>
            <a:r>
              <a:rPr lang="en-US" dirty="0"/>
              <a:t>The </a:t>
            </a:r>
            <a:r>
              <a:rPr lang="en-US" b="1" dirty="0"/>
              <a:t>categories were similar</a:t>
            </a:r>
            <a:r>
              <a:rPr lang="en-US" dirty="0"/>
              <a:t>, the </a:t>
            </a:r>
            <a:r>
              <a:rPr lang="en-US" b="1" dirty="0"/>
              <a:t>suppliers were largely the same</a:t>
            </a:r>
            <a:r>
              <a:rPr lang="en-US" dirty="0"/>
              <a:t>, and the </a:t>
            </a:r>
            <a:r>
              <a:rPr lang="en-US" b="1" dirty="0"/>
              <a:t>probity requirements were identical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However, each council was investing months in:</a:t>
            </a:r>
          </a:p>
          <a:p>
            <a:r>
              <a:rPr lang="en-US" dirty="0"/>
              <a:t>Market engagement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Documentation</a:t>
            </a:r>
          </a:p>
          <a:p>
            <a:r>
              <a:rPr lang="en-US" dirty="0"/>
              <a:t>Negotiation</a:t>
            </a:r>
          </a:p>
          <a:p>
            <a:endParaRPr lang="en-US" dirty="0"/>
          </a:p>
          <a:p>
            <a:r>
              <a:rPr lang="en-US" dirty="0"/>
              <a:t>Often under </a:t>
            </a:r>
            <a:r>
              <a:rPr lang="en-US" b="1" dirty="0"/>
              <a:t>workforce pressure and limited procurement capacity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because each tender was developed independently, the </a:t>
            </a:r>
            <a:r>
              <a:rPr lang="en-US" b="1" dirty="0"/>
              <a:t>scope was typically shaped by a single group of stakeholders</a:t>
            </a:r>
            <a:r>
              <a:rPr lang="en-US" dirty="0"/>
              <a:t>, which limits the breadth of input. When multiple organisations shape a framework together, the resulting scope is often </a:t>
            </a:r>
            <a:r>
              <a:rPr lang="en-US" b="1" dirty="0"/>
              <a:t>stronger and more comprehensive</a:t>
            </a:r>
            <a:r>
              <a:rPr lang="en-US" dirty="0"/>
              <a:t> than what a single council could develop alone.</a:t>
            </a:r>
          </a:p>
          <a:p>
            <a:endParaRPr lang="en-US" dirty="0"/>
          </a:p>
          <a:p>
            <a:r>
              <a:rPr lang="en-US" b="1" dirty="0"/>
              <a:t>WHY COUNCILS HESITATE</a:t>
            </a:r>
          </a:p>
          <a:p>
            <a:endParaRPr lang="en-US" dirty="0"/>
          </a:p>
          <a:p>
            <a:r>
              <a:rPr lang="en-US" dirty="0"/>
              <a:t>It’s important to acknowledge why some councils hesitate to use shared procurement frameworks.</a:t>
            </a:r>
          </a:p>
          <a:p>
            <a:r>
              <a:rPr lang="en-US" dirty="0"/>
              <a:t>Common concerns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Local suppliers might not appear on the panel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Unfamiliar suppliers might appear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Or the belief that running a fresh tender will always deliver better value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These are </a:t>
            </a:r>
            <a:r>
              <a:rPr lang="en-US" b="1" dirty="0"/>
              <a:t>valid considerations</a:t>
            </a:r>
            <a:r>
              <a:rPr lang="en-US" dirty="0"/>
              <a:t>.</a:t>
            </a:r>
          </a:p>
          <a:p>
            <a:r>
              <a:rPr lang="en-US" dirty="0"/>
              <a:t>But the reality is that councils can </a:t>
            </a:r>
            <a:r>
              <a:rPr lang="en-US" b="1" dirty="0"/>
              <a:t>very easily test whether a collaborative framework offers better value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They still retain the ability to: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Market test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Compare pricing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Assess supplier suitability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Using a shared framework </a:t>
            </a:r>
            <a:r>
              <a:rPr lang="en-US" b="1" dirty="0"/>
              <a:t>does not remove competition — it removes repetition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And repeatedly running tenders with the same suppliers doesn’t automatically produce better outcomes.</a:t>
            </a:r>
          </a:p>
          <a:p>
            <a:r>
              <a:rPr lang="en-US" dirty="0"/>
              <a:t>In fact, </a:t>
            </a:r>
            <a:r>
              <a:rPr lang="en-US" b="1" dirty="0"/>
              <a:t>aggregated frameworks can often expand supplier visibility rather than restrict it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AFTER – ONE SHARED FRAMEWORK</a:t>
            </a:r>
          </a:p>
          <a:p>
            <a:endParaRPr lang="en-US" b="1" dirty="0"/>
          </a:p>
          <a:p>
            <a:r>
              <a:rPr lang="en-US" dirty="0"/>
              <a:t>In this case, the councils moved to a </a:t>
            </a:r>
            <a:r>
              <a:rPr lang="en-US" b="1" dirty="0"/>
              <a:t>single shared procurement framework</a:t>
            </a:r>
            <a:r>
              <a:rPr lang="en-US" dirty="0"/>
              <a:t>.</a:t>
            </a:r>
          </a:p>
          <a:p>
            <a:r>
              <a:rPr lang="en-US" dirty="0"/>
              <a:t>Instead of seven separate engagements, there was </a:t>
            </a:r>
            <a:r>
              <a:rPr lang="en-US" b="1" dirty="0"/>
              <a:t>one coordinated process</a:t>
            </a:r>
            <a:r>
              <a:rPr lang="en-US" dirty="0"/>
              <a:t>.</a:t>
            </a:r>
          </a:p>
          <a:p>
            <a:r>
              <a:rPr lang="en-US" dirty="0"/>
              <a:t>This delivered: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single market engagement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Broader input into the scope</a:t>
            </a:r>
            <a:r>
              <a:rPr lang="en-US" dirty="0"/>
              <a:t> from multiple stakeholders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</a:t>
            </a:r>
            <a:r>
              <a:rPr lang="en-US" b="1" dirty="0"/>
              <a:t>market-tested value</a:t>
            </a:r>
          </a:p>
          <a:p>
            <a:endParaRPr lang="en-US" dirty="0"/>
          </a:p>
          <a:p>
            <a:r>
              <a:rPr lang="en-US" b="1" dirty="0"/>
              <a:t>The result is: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Less duplication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Better scope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Stronger value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And easier market testing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AFE7D-B68E-8EF3-652E-FEF1D7805C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5491-B3CD-4F05-A1DD-50531E2C0FC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061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russell@paltd.com.au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547" y="8757395"/>
            <a:ext cx="18366547" cy="3773108"/>
            <a:chOff x="0" y="0"/>
            <a:chExt cx="4463449" cy="896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3449" cy="896023"/>
            </a:xfrm>
            <a:custGeom>
              <a:avLst/>
              <a:gdLst/>
              <a:ahLst/>
              <a:cxnLst/>
              <a:rect l="l" t="t" r="r" b="b"/>
              <a:pathLst>
                <a:path w="4463449" h="896023">
                  <a:moveTo>
                    <a:pt x="0" y="0"/>
                  </a:moveTo>
                  <a:lnTo>
                    <a:pt x="4463449" y="0"/>
                  </a:lnTo>
                  <a:lnTo>
                    <a:pt x="4463449" y="896023"/>
                  </a:lnTo>
                  <a:lnTo>
                    <a:pt x="0" y="896023"/>
                  </a:lnTo>
                  <a:close/>
                </a:path>
              </a:pathLst>
            </a:custGeom>
            <a:solidFill>
              <a:srgbClr val="0C3C6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463449" cy="905548"/>
            </a:xfrm>
            <a:prstGeom prst="rect">
              <a:avLst/>
            </a:prstGeom>
          </p:spPr>
          <p:txBody>
            <a:bodyPr lIns="13086" tIns="13086" rIns="13086" bIns="13086" rtlCol="0" anchor="ctr"/>
            <a:lstStyle/>
            <a:p>
              <a:pPr algn="ctr">
                <a:lnSpc>
                  <a:spcPts val="189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414724" y="915080"/>
            <a:ext cx="10873276" cy="6799174"/>
          </a:xfrm>
          <a:custGeom>
            <a:avLst/>
            <a:gdLst/>
            <a:ahLst/>
            <a:cxnLst/>
            <a:rect l="l" t="t" r="r" b="b"/>
            <a:pathLst>
              <a:path w="10873276" h="6799174">
                <a:moveTo>
                  <a:pt x="0" y="0"/>
                </a:moveTo>
                <a:lnTo>
                  <a:pt x="10873276" y="0"/>
                </a:lnTo>
                <a:lnTo>
                  <a:pt x="10873276" y="6799174"/>
                </a:lnTo>
                <a:lnTo>
                  <a:pt x="0" y="67991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74" b="-974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 rot="-10800000">
            <a:off x="-78546" y="5532575"/>
            <a:ext cx="18366546" cy="3856975"/>
          </a:xfrm>
          <a:custGeom>
            <a:avLst/>
            <a:gdLst/>
            <a:ahLst/>
            <a:cxnLst/>
            <a:rect l="l" t="t" r="r" b="b"/>
            <a:pathLst>
              <a:path w="18366546" h="3856975">
                <a:moveTo>
                  <a:pt x="0" y="0"/>
                </a:moveTo>
                <a:lnTo>
                  <a:pt x="18366546" y="0"/>
                </a:lnTo>
                <a:lnTo>
                  <a:pt x="18366546" y="3856975"/>
                </a:lnTo>
                <a:lnTo>
                  <a:pt x="0" y="38569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432956" y="6548905"/>
            <a:ext cx="6298769" cy="3935286"/>
          </a:xfrm>
          <a:custGeom>
            <a:avLst/>
            <a:gdLst/>
            <a:ahLst/>
            <a:cxnLst/>
            <a:rect l="l" t="t" r="r" b="b"/>
            <a:pathLst>
              <a:path w="6298769" h="3935286">
                <a:moveTo>
                  <a:pt x="0" y="0"/>
                </a:moveTo>
                <a:lnTo>
                  <a:pt x="6298769" y="0"/>
                </a:lnTo>
                <a:lnTo>
                  <a:pt x="6298769" y="3935286"/>
                </a:lnTo>
                <a:lnTo>
                  <a:pt x="0" y="39352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TextBox 8"/>
          <p:cNvSpPr txBox="1"/>
          <p:nvPr/>
        </p:nvSpPr>
        <p:spPr>
          <a:xfrm>
            <a:off x="677456" y="485775"/>
            <a:ext cx="15095890" cy="1123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8"/>
              </a:lnSpc>
            </a:pPr>
            <a:r>
              <a:rPr lang="en-US" sz="7115" b="1">
                <a:solidFill>
                  <a:srgbClr val="0C3C6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Reducing Red Tape at Scale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7456" y="1819137"/>
            <a:ext cx="10621183" cy="129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8"/>
              </a:lnSpc>
            </a:pPr>
            <a:r>
              <a:rPr lang="en-US" sz="4323" dirty="0">
                <a:solidFill>
                  <a:srgbClr val="0C3C60"/>
                </a:solidFill>
                <a:latin typeface="Helvetica"/>
                <a:ea typeface="Helvetica"/>
                <a:cs typeface="Helvetica"/>
                <a:sym typeface="Helvetica"/>
              </a:rPr>
              <a:t>How shared procurement models deliver more with less</a:t>
            </a:r>
          </a:p>
        </p:txBody>
      </p:sp>
      <p:sp>
        <p:nvSpPr>
          <p:cNvPr id="10" name="Freeform 10"/>
          <p:cNvSpPr/>
          <p:nvPr/>
        </p:nvSpPr>
        <p:spPr>
          <a:xfrm>
            <a:off x="9529048" y="915080"/>
            <a:ext cx="8758952" cy="6799174"/>
          </a:xfrm>
          <a:custGeom>
            <a:avLst/>
            <a:gdLst/>
            <a:ahLst/>
            <a:cxnLst/>
            <a:rect l="l" t="t" r="r" b="b"/>
            <a:pathLst>
              <a:path w="8758952" h="6799174">
                <a:moveTo>
                  <a:pt x="0" y="0"/>
                </a:moveTo>
                <a:lnTo>
                  <a:pt x="8758952" y="0"/>
                </a:lnTo>
                <a:lnTo>
                  <a:pt x="8758952" y="6799174"/>
                </a:lnTo>
                <a:lnTo>
                  <a:pt x="0" y="67991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39" t="-974" b="-974"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10E82-076F-E333-9131-AD966EE3A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11D6E16-B35D-9360-496D-3AF4D45452D4}"/>
              </a:ext>
            </a:extLst>
          </p:cNvPr>
          <p:cNvGrpSpPr/>
          <p:nvPr/>
        </p:nvGrpSpPr>
        <p:grpSpPr>
          <a:xfrm>
            <a:off x="0" y="0"/>
            <a:ext cx="18288000" cy="1332984"/>
            <a:chOff x="0" y="0"/>
            <a:chExt cx="4885835" cy="35107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3602002-C681-4A3F-BC3E-2D47EF6102B0}"/>
                </a:ext>
              </a:extLst>
            </p:cNvPr>
            <p:cNvSpPr/>
            <p:nvPr/>
          </p:nvSpPr>
          <p:spPr>
            <a:xfrm>
              <a:off x="0" y="0"/>
              <a:ext cx="4885835" cy="351074"/>
            </a:xfrm>
            <a:custGeom>
              <a:avLst/>
              <a:gdLst/>
              <a:ahLst/>
              <a:cxnLst/>
              <a:rect l="l" t="t" r="r" b="b"/>
              <a:pathLst>
                <a:path w="4885835" h="351074">
                  <a:moveTo>
                    <a:pt x="2504" y="0"/>
                  </a:moveTo>
                  <a:lnTo>
                    <a:pt x="4883331" y="0"/>
                  </a:lnTo>
                  <a:cubicBezTo>
                    <a:pt x="4883995" y="0"/>
                    <a:pt x="4884632" y="264"/>
                    <a:pt x="4885102" y="733"/>
                  </a:cubicBezTo>
                  <a:cubicBezTo>
                    <a:pt x="4885571" y="1203"/>
                    <a:pt x="4885835" y="1840"/>
                    <a:pt x="4885835" y="2504"/>
                  </a:cubicBezTo>
                  <a:lnTo>
                    <a:pt x="4885835" y="348570"/>
                  </a:lnTo>
                  <a:cubicBezTo>
                    <a:pt x="4885835" y="349234"/>
                    <a:pt x="4885571" y="349871"/>
                    <a:pt x="4885102" y="350341"/>
                  </a:cubicBezTo>
                  <a:cubicBezTo>
                    <a:pt x="4884632" y="350810"/>
                    <a:pt x="4883995" y="351074"/>
                    <a:pt x="4883331" y="351074"/>
                  </a:cubicBezTo>
                  <a:lnTo>
                    <a:pt x="2504" y="351074"/>
                  </a:lnTo>
                  <a:cubicBezTo>
                    <a:pt x="1840" y="351074"/>
                    <a:pt x="1203" y="350810"/>
                    <a:pt x="733" y="350341"/>
                  </a:cubicBezTo>
                  <a:cubicBezTo>
                    <a:pt x="264" y="349871"/>
                    <a:pt x="0" y="349234"/>
                    <a:pt x="0" y="348570"/>
                  </a:cubicBezTo>
                  <a:lnTo>
                    <a:pt x="0" y="2504"/>
                  </a:lnTo>
                  <a:cubicBezTo>
                    <a:pt x="0" y="1840"/>
                    <a:pt x="264" y="1203"/>
                    <a:pt x="733" y="733"/>
                  </a:cubicBezTo>
                  <a:cubicBezTo>
                    <a:pt x="1203" y="264"/>
                    <a:pt x="1840" y="0"/>
                    <a:pt x="2504" y="0"/>
                  </a:cubicBezTo>
                  <a:close/>
                </a:path>
              </a:pathLst>
            </a:custGeom>
            <a:solidFill>
              <a:srgbClr val="0C3C6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BE7B497-700D-4BCE-8C89-9B7988539F88}"/>
                </a:ext>
              </a:extLst>
            </p:cNvPr>
            <p:cNvSpPr txBox="1"/>
            <p:nvPr/>
          </p:nvSpPr>
          <p:spPr>
            <a:xfrm>
              <a:off x="0" y="-38100"/>
              <a:ext cx="4885835" cy="3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5"/>
                </a:lnSpc>
              </a:pPr>
              <a:endParaRPr/>
            </a:p>
          </p:txBody>
        </p:sp>
      </p:grpSp>
      <p:sp>
        <p:nvSpPr>
          <p:cNvPr id="64" name="Freeform 64">
            <a:extLst>
              <a:ext uri="{FF2B5EF4-FFF2-40B4-BE49-F238E27FC236}">
                <a16:creationId xmlns:a16="http://schemas.microsoft.com/office/drawing/2014/main" id="{7A5C4A6F-C069-AD98-3647-F5824F50D2C7}"/>
              </a:ext>
            </a:extLst>
          </p:cNvPr>
          <p:cNvSpPr/>
          <p:nvPr/>
        </p:nvSpPr>
        <p:spPr>
          <a:xfrm>
            <a:off x="15878374" y="-126784"/>
            <a:ext cx="2538483" cy="1586552"/>
          </a:xfrm>
          <a:custGeom>
            <a:avLst/>
            <a:gdLst/>
            <a:ahLst/>
            <a:cxnLst/>
            <a:rect l="l" t="t" r="r" b="b"/>
            <a:pathLst>
              <a:path w="3384644" h="2115402">
                <a:moveTo>
                  <a:pt x="0" y="0"/>
                </a:moveTo>
                <a:lnTo>
                  <a:pt x="3384643" y="0"/>
                </a:lnTo>
                <a:lnTo>
                  <a:pt x="3384643" y="2115402"/>
                </a:lnTo>
                <a:lnTo>
                  <a:pt x="0" y="2115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707B6C10-A203-6E0D-5F60-2978100E3DB3}"/>
              </a:ext>
            </a:extLst>
          </p:cNvPr>
          <p:cNvSpPr txBox="1"/>
          <p:nvPr/>
        </p:nvSpPr>
        <p:spPr>
          <a:xfrm>
            <a:off x="381000" y="1388117"/>
            <a:ext cx="17907000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4"/>
              </a:lnSpc>
            </a:pPr>
            <a:r>
              <a:rPr lang="en-US" sz="3200" dirty="0">
                <a:solidFill>
                  <a:srgbClr val="231F20"/>
                </a:solidFill>
                <a:ea typeface="Roboto Condensed 2"/>
                <a:cs typeface="Roboto Condensed 2"/>
                <a:sym typeface="Roboto Condensed 2"/>
              </a:rPr>
              <a:t>For over </a:t>
            </a:r>
            <a:r>
              <a:rPr lang="en-US" sz="3200" b="1" dirty="0">
                <a:solidFill>
                  <a:srgbClr val="231F20"/>
                </a:solidFill>
                <a:ea typeface="Roboto Condensed 2 Bold"/>
                <a:cs typeface="Roboto Condensed 2 Bold"/>
                <a:sym typeface="Roboto Condensed 2 Bold"/>
              </a:rPr>
              <a:t>40 years</a:t>
            </a:r>
            <a:r>
              <a:rPr lang="en-US" sz="3200" dirty="0">
                <a:solidFill>
                  <a:srgbClr val="231F20"/>
                </a:solidFill>
                <a:ea typeface="Roboto Condensed 2"/>
                <a:cs typeface="Roboto Condensed 2"/>
                <a:sym typeface="Roboto Condensed 2"/>
              </a:rPr>
              <a:t>, we have partnered with organisations to simplify procurement, unlock cost savings. </a:t>
            </a:r>
          </a:p>
        </p:txBody>
      </p:sp>
      <p:sp>
        <p:nvSpPr>
          <p:cNvPr id="13" name="TextBox 45">
            <a:extLst>
              <a:ext uri="{FF2B5EF4-FFF2-40B4-BE49-F238E27FC236}">
                <a16:creationId xmlns:a16="http://schemas.microsoft.com/office/drawing/2014/main" id="{250B6FDF-0D92-2DE7-46C4-70D5BA2F4E3E}"/>
              </a:ext>
            </a:extLst>
          </p:cNvPr>
          <p:cNvSpPr txBox="1"/>
          <p:nvPr/>
        </p:nvSpPr>
        <p:spPr>
          <a:xfrm>
            <a:off x="804498" y="342900"/>
            <a:ext cx="14740302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39"/>
              </a:lnSpc>
            </a:pPr>
            <a:r>
              <a:rPr lang="en-US" sz="4699" spc="4" dirty="0">
                <a:solidFill>
                  <a:schemeClr val="bg1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Procurement Australia - </a:t>
            </a:r>
            <a:r>
              <a:rPr lang="en-US" sz="4699" spc="4" dirty="0">
                <a:solidFill>
                  <a:schemeClr val="bg1"/>
                </a:solidFill>
                <a:latin typeface="Roboto Condensed 1"/>
                <a:ea typeface="Roboto Condensed 1"/>
              </a:rPr>
              <a:t>Smarter Procurement Greater Impact</a:t>
            </a:r>
            <a:endParaRPr lang="en-US" sz="4699" spc="4" dirty="0">
              <a:solidFill>
                <a:schemeClr val="bg1"/>
              </a:solidFill>
              <a:latin typeface="Roboto Condensed 1"/>
              <a:ea typeface="Roboto Condensed 1"/>
              <a:sym typeface="Roboto Condensed 1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68A6EE-5774-E570-2983-C953442B8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247900"/>
            <a:ext cx="16306800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8450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E1B9F-F873-97C9-464F-D6C009291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5FE297A-215A-01E0-12AC-363C49325C68}"/>
              </a:ext>
            </a:extLst>
          </p:cNvPr>
          <p:cNvGrpSpPr/>
          <p:nvPr/>
        </p:nvGrpSpPr>
        <p:grpSpPr>
          <a:xfrm>
            <a:off x="0" y="0"/>
            <a:ext cx="18288000" cy="1332984"/>
            <a:chOff x="0" y="0"/>
            <a:chExt cx="4885835" cy="35107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1812532-D879-7E1F-3ABC-E212D9D033AB}"/>
                </a:ext>
              </a:extLst>
            </p:cNvPr>
            <p:cNvSpPr/>
            <p:nvPr/>
          </p:nvSpPr>
          <p:spPr>
            <a:xfrm>
              <a:off x="0" y="0"/>
              <a:ext cx="4885835" cy="351074"/>
            </a:xfrm>
            <a:custGeom>
              <a:avLst/>
              <a:gdLst/>
              <a:ahLst/>
              <a:cxnLst/>
              <a:rect l="l" t="t" r="r" b="b"/>
              <a:pathLst>
                <a:path w="4885835" h="351074">
                  <a:moveTo>
                    <a:pt x="2504" y="0"/>
                  </a:moveTo>
                  <a:lnTo>
                    <a:pt x="4883331" y="0"/>
                  </a:lnTo>
                  <a:cubicBezTo>
                    <a:pt x="4883995" y="0"/>
                    <a:pt x="4884632" y="264"/>
                    <a:pt x="4885102" y="733"/>
                  </a:cubicBezTo>
                  <a:cubicBezTo>
                    <a:pt x="4885571" y="1203"/>
                    <a:pt x="4885835" y="1840"/>
                    <a:pt x="4885835" y="2504"/>
                  </a:cubicBezTo>
                  <a:lnTo>
                    <a:pt x="4885835" y="348570"/>
                  </a:lnTo>
                  <a:cubicBezTo>
                    <a:pt x="4885835" y="349234"/>
                    <a:pt x="4885571" y="349871"/>
                    <a:pt x="4885102" y="350341"/>
                  </a:cubicBezTo>
                  <a:cubicBezTo>
                    <a:pt x="4884632" y="350810"/>
                    <a:pt x="4883995" y="351074"/>
                    <a:pt x="4883331" y="351074"/>
                  </a:cubicBezTo>
                  <a:lnTo>
                    <a:pt x="2504" y="351074"/>
                  </a:lnTo>
                  <a:cubicBezTo>
                    <a:pt x="1840" y="351074"/>
                    <a:pt x="1203" y="350810"/>
                    <a:pt x="733" y="350341"/>
                  </a:cubicBezTo>
                  <a:cubicBezTo>
                    <a:pt x="264" y="349871"/>
                    <a:pt x="0" y="349234"/>
                    <a:pt x="0" y="348570"/>
                  </a:cubicBezTo>
                  <a:lnTo>
                    <a:pt x="0" y="2504"/>
                  </a:lnTo>
                  <a:cubicBezTo>
                    <a:pt x="0" y="1840"/>
                    <a:pt x="264" y="1203"/>
                    <a:pt x="733" y="733"/>
                  </a:cubicBezTo>
                  <a:cubicBezTo>
                    <a:pt x="1203" y="264"/>
                    <a:pt x="1840" y="0"/>
                    <a:pt x="2504" y="0"/>
                  </a:cubicBezTo>
                  <a:close/>
                </a:path>
              </a:pathLst>
            </a:custGeom>
            <a:solidFill>
              <a:srgbClr val="0C3C6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175F254-2F59-1D20-7F8D-3934ADB7C577}"/>
                </a:ext>
              </a:extLst>
            </p:cNvPr>
            <p:cNvSpPr txBox="1"/>
            <p:nvPr/>
          </p:nvSpPr>
          <p:spPr>
            <a:xfrm>
              <a:off x="0" y="-38100"/>
              <a:ext cx="4885835" cy="3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5"/>
                </a:lnSpc>
              </a:pPr>
              <a:endParaRPr/>
            </a:p>
          </p:txBody>
        </p:sp>
      </p:grpSp>
      <p:sp>
        <p:nvSpPr>
          <p:cNvPr id="64" name="Freeform 64">
            <a:extLst>
              <a:ext uri="{FF2B5EF4-FFF2-40B4-BE49-F238E27FC236}">
                <a16:creationId xmlns:a16="http://schemas.microsoft.com/office/drawing/2014/main" id="{FB0638D8-C9DD-F73D-6CB2-19CC29058246}"/>
              </a:ext>
            </a:extLst>
          </p:cNvPr>
          <p:cNvSpPr/>
          <p:nvPr/>
        </p:nvSpPr>
        <p:spPr>
          <a:xfrm>
            <a:off x="15878374" y="-126784"/>
            <a:ext cx="2538483" cy="1586552"/>
          </a:xfrm>
          <a:custGeom>
            <a:avLst/>
            <a:gdLst/>
            <a:ahLst/>
            <a:cxnLst/>
            <a:rect l="l" t="t" r="r" b="b"/>
            <a:pathLst>
              <a:path w="3384644" h="2115402">
                <a:moveTo>
                  <a:pt x="0" y="0"/>
                </a:moveTo>
                <a:lnTo>
                  <a:pt x="3384643" y="0"/>
                </a:lnTo>
                <a:lnTo>
                  <a:pt x="3384643" y="2115402"/>
                </a:lnTo>
                <a:lnTo>
                  <a:pt x="0" y="2115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7B0B6B80-9F8F-E749-030D-296B72F8E252}"/>
              </a:ext>
            </a:extLst>
          </p:cNvPr>
          <p:cNvGrpSpPr>
            <a:grpSpLocks noChangeAspect="1"/>
          </p:cNvGrpSpPr>
          <p:nvPr/>
        </p:nvGrpSpPr>
        <p:grpSpPr>
          <a:xfrm>
            <a:off x="4001138" y="2476500"/>
            <a:ext cx="3489153" cy="6816124"/>
            <a:chOff x="0" y="0"/>
            <a:chExt cx="1637094" cy="3198089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21382352-5BCC-6567-ADBB-A76A6BC5437D}"/>
                </a:ext>
              </a:extLst>
            </p:cNvPr>
            <p:cNvSpPr/>
            <p:nvPr/>
          </p:nvSpPr>
          <p:spPr>
            <a:xfrm>
              <a:off x="63500" y="63500"/>
              <a:ext cx="1510030" cy="3071114"/>
            </a:xfrm>
            <a:custGeom>
              <a:avLst/>
              <a:gdLst/>
              <a:ahLst/>
              <a:cxnLst/>
              <a:rect l="l" t="t" r="r" b="b"/>
              <a:pathLst>
                <a:path w="1510030" h="3071114">
                  <a:moveTo>
                    <a:pt x="152400" y="0"/>
                  </a:moveTo>
                  <a:cubicBezTo>
                    <a:pt x="68199" y="0"/>
                    <a:pt x="0" y="68199"/>
                    <a:pt x="0" y="152400"/>
                  </a:cubicBezTo>
                  <a:lnTo>
                    <a:pt x="0" y="2918714"/>
                  </a:lnTo>
                  <a:cubicBezTo>
                    <a:pt x="0" y="3002915"/>
                    <a:pt x="68199" y="3071114"/>
                    <a:pt x="152400" y="3071114"/>
                  </a:cubicBezTo>
                  <a:lnTo>
                    <a:pt x="1357630" y="3071114"/>
                  </a:lnTo>
                  <a:cubicBezTo>
                    <a:pt x="1441831" y="3071114"/>
                    <a:pt x="1510030" y="3002915"/>
                    <a:pt x="1510030" y="2918714"/>
                  </a:cubicBezTo>
                  <a:lnTo>
                    <a:pt x="1510030" y="152400"/>
                  </a:lnTo>
                  <a:cubicBezTo>
                    <a:pt x="1510030" y="68199"/>
                    <a:pt x="1441831" y="0"/>
                    <a:pt x="135763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B760351C-E6BE-B128-7417-BC7CC3231FB0}"/>
                </a:ext>
              </a:extLst>
            </p:cNvPr>
            <p:cNvSpPr/>
            <p:nvPr/>
          </p:nvSpPr>
          <p:spPr>
            <a:xfrm>
              <a:off x="63500" y="63500"/>
              <a:ext cx="1510030" cy="716026"/>
            </a:xfrm>
            <a:custGeom>
              <a:avLst/>
              <a:gdLst/>
              <a:ahLst/>
              <a:cxnLst/>
              <a:rect l="l" t="t" r="r" b="b"/>
              <a:pathLst>
                <a:path w="1510030" h="716026">
                  <a:moveTo>
                    <a:pt x="152400" y="0"/>
                  </a:moveTo>
                  <a:cubicBezTo>
                    <a:pt x="68199" y="0"/>
                    <a:pt x="0" y="68199"/>
                    <a:pt x="0" y="152400"/>
                  </a:cubicBezTo>
                  <a:lnTo>
                    <a:pt x="0" y="716026"/>
                  </a:lnTo>
                  <a:lnTo>
                    <a:pt x="1510030" y="716026"/>
                  </a:lnTo>
                  <a:lnTo>
                    <a:pt x="1510030" y="152400"/>
                  </a:lnTo>
                  <a:cubicBezTo>
                    <a:pt x="1510030" y="68199"/>
                    <a:pt x="1441831" y="0"/>
                    <a:pt x="1357630" y="0"/>
                  </a:cubicBezTo>
                  <a:close/>
                </a:path>
              </a:pathLst>
            </a:custGeom>
            <a:solidFill>
              <a:srgbClr val="FCE3ED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94703FBB-0B35-201F-B078-700D0C5EB352}"/>
              </a:ext>
            </a:extLst>
          </p:cNvPr>
          <p:cNvGrpSpPr>
            <a:grpSpLocks noChangeAspect="1"/>
          </p:cNvGrpSpPr>
          <p:nvPr/>
        </p:nvGrpSpPr>
        <p:grpSpPr>
          <a:xfrm>
            <a:off x="4136484" y="2611845"/>
            <a:ext cx="3218483" cy="1526069"/>
            <a:chOff x="0" y="0"/>
            <a:chExt cx="2013458" cy="954697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D068A67B-C533-7561-74CF-941511F14777}"/>
                </a:ext>
              </a:extLst>
            </p:cNvPr>
            <p:cNvSpPr/>
            <p:nvPr/>
          </p:nvSpPr>
          <p:spPr>
            <a:xfrm>
              <a:off x="0" y="0"/>
              <a:ext cx="2013458" cy="954659"/>
            </a:xfrm>
            <a:custGeom>
              <a:avLst/>
              <a:gdLst/>
              <a:ahLst/>
              <a:cxnLst/>
              <a:rect l="l" t="t" r="r" b="b"/>
              <a:pathLst>
                <a:path w="2013458" h="954659">
                  <a:moveTo>
                    <a:pt x="203200" y="0"/>
                  </a:moveTo>
                  <a:cubicBezTo>
                    <a:pt x="90932" y="0"/>
                    <a:pt x="0" y="90932"/>
                    <a:pt x="0" y="203200"/>
                  </a:cubicBezTo>
                  <a:lnTo>
                    <a:pt x="0" y="954659"/>
                  </a:lnTo>
                  <a:lnTo>
                    <a:pt x="2013458" y="954659"/>
                  </a:lnTo>
                  <a:lnTo>
                    <a:pt x="2013458" y="203200"/>
                  </a:lnTo>
                  <a:cubicBezTo>
                    <a:pt x="2013458" y="90932"/>
                    <a:pt x="1922526" y="0"/>
                    <a:pt x="1810258" y="0"/>
                  </a:cubicBezTo>
                  <a:close/>
                </a:path>
              </a:pathLst>
            </a:custGeom>
            <a:blipFill>
              <a:blip r:embed="rId4"/>
              <a:stretch>
                <a:fillRect l="-850" t="-1785" r="-914" b="-1882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E39206B7-4158-8E7A-E5C2-2D12B6CEAC24}"/>
              </a:ext>
            </a:extLst>
          </p:cNvPr>
          <p:cNvGrpSpPr>
            <a:grpSpLocks noChangeAspect="1"/>
          </p:cNvGrpSpPr>
          <p:nvPr/>
        </p:nvGrpSpPr>
        <p:grpSpPr>
          <a:xfrm>
            <a:off x="7423319" y="2476500"/>
            <a:ext cx="3489153" cy="6816124"/>
            <a:chOff x="0" y="0"/>
            <a:chExt cx="1637094" cy="3198089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6008F1C-F061-76F8-08F3-99D4CE5C814C}"/>
                </a:ext>
              </a:extLst>
            </p:cNvPr>
            <p:cNvSpPr/>
            <p:nvPr/>
          </p:nvSpPr>
          <p:spPr>
            <a:xfrm>
              <a:off x="63500" y="63500"/>
              <a:ext cx="1510030" cy="3071114"/>
            </a:xfrm>
            <a:custGeom>
              <a:avLst/>
              <a:gdLst/>
              <a:ahLst/>
              <a:cxnLst/>
              <a:rect l="l" t="t" r="r" b="b"/>
              <a:pathLst>
                <a:path w="1510030" h="3071114">
                  <a:moveTo>
                    <a:pt x="152400" y="0"/>
                  </a:moveTo>
                  <a:cubicBezTo>
                    <a:pt x="68199" y="0"/>
                    <a:pt x="0" y="68199"/>
                    <a:pt x="0" y="152400"/>
                  </a:cubicBezTo>
                  <a:lnTo>
                    <a:pt x="0" y="2918714"/>
                  </a:lnTo>
                  <a:cubicBezTo>
                    <a:pt x="0" y="3002915"/>
                    <a:pt x="68199" y="3071114"/>
                    <a:pt x="152400" y="3071114"/>
                  </a:cubicBezTo>
                  <a:lnTo>
                    <a:pt x="1357630" y="3071114"/>
                  </a:lnTo>
                  <a:cubicBezTo>
                    <a:pt x="1441831" y="3071114"/>
                    <a:pt x="1510030" y="3002915"/>
                    <a:pt x="1510030" y="2918714"/>
                  </a:cubicBezTo>
                  <a:lnTo>
                    <a:pt x="1510030" y="152400"/>
                  </a:lnTo>
                  <a:cubicBezTo>
                    <a:pt x="1510030" y="68199"/>
                    <a:pt x="1441831" y="0"/>
                    <a:pt x="135763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E850D6E-4064-9A4D-2C6B-C529B1D36191}"/>
                </a:ext>
              </a:extLst>
            </p:cNvPr>
            <p:cNvSpPr/>
            <p:nvPr/>
          </p:nvSpPr>
          <p:spPr>
            <a:xfrm>
              <a:off x="63500" y="63500"/>
              <a:ext cx="1510030" cy="716026"/>
            </a:xfrm>
            <a:custGeom>
              <a:avLst/>
              <a:gdLst/>
              <a:ahLst/>
              <a:cxnLst/>
              <a:rect l="l" t="t" r="r" b="b"/>
              <a:pathLst>
                <a:path w="1510030" h="716026">
                  <a:moveTo>
                    <a:pt x="152400" y="0"/>
                  </a:moveTo>
                  <a:cubicBezTo>
                    <a:pt x="68199" y="0"/>
                    <a:pt x="0" y="68199"/>
                    <a:pt x="0" y="152400"/>
                  </a:cubicBezTo>
                  <a:lnTo>
                    <a:pt x="0" y="716026"/>
                  </a:lnTo>
                  <a:lnTo>
                    <a:pt x="1510030" y="716026"/>
                  </a:lnTo>
                  <a:lnTo>
                    <a:pt x="1510030" y="152400"/>
                  </a:lnTo>
                  <a:cubicBezTo>
                    <a:pt x="1510030" y="68199"/>
                    <a:pt x="1441831" y="0"/>
                    <a:pt x="1357630" y="0"/>
                  </a:cubicBezTo>
                  <a:close/>
                </a:path>
              </a:pathLst>
            </a:custGeom>
            <a:solidFill>
              <a:srgbClr val="FFE0C8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449749E5-4E40-CF8C-7702-74ADD980220F}"/>
              </a:ext>
            </a:extLst>
          </p:cNvPr>
          <p:cNvGrpSpPr>
            <a:grpSpLocks noChangeAspect="1"/>
          </p:cNvGrpSpPr>
          <p:nvPr/>
        </p:nvGrpSpPr>
        <p:grpSpPr>
          <a:xfrm>
            <a:off x="7558665" y="2611845"/>
            <a:ext cx="3218483" cy="1526069"/>
            <a:chOff x="0" y="0"/>
            <a:chExt cx="2013458" cy="954697"/>
          </a:xfrm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EBBC6B3-1EAF-9FE7-91E3-D1570C396BF1}"/>
                </a:ext>
              </a:extLst>
            </p:cNvPr>
            <p:cNvSpPr/>
            <p:nvPr/>
          </p:nvSpPr>
          <p:spPr>
            <a:xfrm>
              <a:off x="0" y="0"/>
              <a:ext cx="2013458" cy="954659"/>
            </a:xfrm>
            <a:custGeom>
              <a:avLst/>
              <a:gdLst/>
              <a:ahLst/>
              <a:cxnLst/>
              <a:rect l="l" t="t" r="r" b="b"/>
              <a:pathLst>
                <a:path w="2013458" h="954659">
                  <a:moveTo>
                    <a:pt x="203200" y="0"/>
                  </a:moveTo>
                  <a:cubicBezTo>
                    <a:pt x="90932" y="0"/>
                    <a:pt x="0" y="90932"/>
                    <a:pt x="0" y="203200"/>
                  </a:cubicBezTo>
                  <a:lnTo>
                    <a:pt x="0" y="954659"/>
                  </a:lnTo>
                  <a:lnTo>
                    <a:pt x="2013458" y="954659"/>
                  </a:lnTo>
                  <a:lnTo>
                    <a:pt x="2013458" y="203200"/>
                  </a:lnTo>
                  <a:cubicBezTo>
                    <a:pt x="2013458" y="90932"/>
                    <a:pt x="1922526" y="0"/>
                    <a:pt x="1810258" y="0"/>
                  </a:cubicBezTo>
                  <a:close/>
                </a:path>
              </a:pathLst>
            </a:custGeom>
            <a:blipFill>
              <a:blip r:embed="rId5"/>
              <a:stretch>
                <a:fillRect l="-854" t="-1793" r="-846" b="-1793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21" name="Group 18">
            <a:extLst>
              <a:ext uri="{FF2B5EF4-FFF2-40B4-BE49-F238E27FC236}">
                <a16:creationId xmlns:a16="http://schemas.microsoft.com/office/drawing/2014/main" id="{FF322FF8-D011-49F9-90C4-95A5CA291B17}"/>
              </a:ext>
            </a:extLst>
          </p:cNvPr>
          <p:cNvGrpSpPr>
            <a:grpSpLocks noChangeAspect="1"/>
          </p:cNvGrpSpPr>
          <p:nvPr/>
        </p:nvGrpSpPr>
        <p:grpSpPr>
          <a:xfrm>
            <a:off x="10836447" y="2476500"/>
            <a:ext cx="3489153" cy="6816124"/>
            <a:chOff x="0" y="0"/>
            <a:chExt cx="1637094" cy="3198089"/>
          </a:xfrm>
        </p:grpSpPr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59048118-87D6-3421-C4BA-7A1BEC413BF7}"/>
                </a:ext>
              </a:extLst>
            </p:cNvPr>
            <p:cNvSpPr/>
            <p:nvPr/>
          </p:nvSpPr>
          <p:spPr>
            <a:xfrm>
              <a:off x="63500" y="63500"/>
              <a:ext cx="1510030" cy="3071114"/>
            </a:xfrm>
            <a:custGeom>
              <a:avLst/>
              <a:gdLst/>
              <a:ahLst/>
              <a:cxnLst/>
              <a:rect l="l" t="t" r="r" b="b"/>
              <a:pathLst>
                <a:path w="1510030" h="3071114">
                  <a:moveTo>
                    <a:pt x="152400" y="0"/>
                  </a:moveTo>
                  <a:cubicBezTo>
                    <a:pt x="68199" y="0"/>
                    <a:pt x="0" y="68199"/>
                    <a:pt x="0" y="152400"/>
                  </a:cubicBezTo>
                  <a:lnTo>
                    <a:pt x="0" y="2918714"/>
                  </a:lnTo>
                  <a:cubicBezTo>
                    <a:pt x="0" y="3002915"/>
                    <a:pt x="68199" y="3071114"/>
                    <a:pt x="152400" y="3071114"/>
                  </a:cubicBezTo>
                  <a:lnTo>
                    <a:pt x="1357630" y="3071114"/>
                  </a:lnTo>
                  <a:cubicBezTo>
                    <a:pt x="1441831" y="3071114"/>
                    <a:pt x="1510030" y="3002915"/>
                    <a:pt x="1510030" y="2918714"/>
                  </a:cubicBezTo>
                  <a:lnTo>
                    <a:pt x="1510030" y="152400"/>
                  </a:lnTo>
                  <a:cubicBezTo>
                    <a:pt x="1510030" y="68199"/>
                    <a:pt x="1441831" y="0"/>
                    <a:pt x="135763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A4A57624-684E-AD0A-5C8D-B19D9E268A97}"/>
                </a:ext>
              </a:extLst>
            </p:cNvPr>
            <p:cNvSpPr/>
            <p:nvPr/>
          </p:nvSpPr>
          <p:spPr>
            <a:xfrm>
              <a:off x="63500" y="63500"/>
              <a:ext cx="1510030" cy="716026"/>
            </a:xfrm>
            <a:custGeom>
              <a:avLst/>
              <a:gdLst/>
              <a:ahLst/>
              <a:cxnLst/>
              <a:rect l="l" t="t" r="r" b="b"/>
              <a:pathLst>
                <a:path w="1510030" h="716026">
                  <a:moveTo>
                    <a:pt x="152400" y="0"/>
                  </a:moveTo>
                  <a:cubicBezTo>
                    <a:pt x="68199" y="0"/>
                    <a:pt x="0" y="68199"/>
                    <a:pt x="0" y="152400"/>
                  </a:cubicBezTo>
                  <a:lnTo>
                    <a:pt x="0" y="716026"/>
                  </a:lnTo>
                  <a:lnTo>
                    <a:pt x="1510030" y="716026"/>
                  </a:lnTo>
                  <a:lnTo>
                    <a:pt x="1510030" y="152400"/>
                  </a:lnTo>
                  <a:cubicBezTo>
                    <a:pt x="1510030" y="68199"/>
                    <a:pt x="1441831" y="0"/>
                    <a:pt x="1357630" y="0"/>
                  </a:cubicBezTo>
                  <a:close/>
                </a:path>
              </a:pathLst>
            </a:custGeom>
            <a:solidFill>
              <a:srgbClr val="FFEFD0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24" name="Group 21">
            <a:extLst>
              <a:ext uri="{FF2B5EF4-FFF2-40B4-BE49-F238E27FC236}">
                <a16:creationId xmlns:a16="http://schemas.microsoft.com/office/drawing/2014/main" id="{9778EAA4-F02D-27EF-A7E0-43C26A3441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71792" y="2611845"/>
            <a:ext cx="3218463" cy="1526069"/>
            <a:chOff x="0" y="0"/>
            <a:chExt cx="2013445" cy="954697"/>
          </a:xfrm>
        </p:grpSpPr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FE5D6BD0-DFEF-0AEC-212F-3AF0BDE92271}"/>
                </a:ext>
              </a:extLst>
            </p:cNvPr>
            <p:cNvSpPr/>
            <p:nvPr/>
          </p:nvSpPr>
          <p:spPr>
            <a:xfrm flipV="1">
              <a:off x="0" y="0"/>
              <a:ext cx="2013458" cy="954659"/>
            </a:xfrm>
            <a:custGeom>
              <a:avLst/>
              <a:gdLst/>
              <a:ahLst/>
              <a:cxnLst/>
              <a:rect l="l" t="t" r="r" b="b"/>
              <a:pathLst>
                <a:path w="2013458" h="954659">
                  <a:moveTo>
                    <a:pt x="202311" y="954659"/>
                  </a:moveTo>
                  <a:cubicBezTo>
                    <a:pt x="90424" y="954151"/>
                    <a:pt x="0" y="863346"/>
                    <a:pt x="0" y="751459"/>
                  </a:cubicBezTo>
                  <a:lnTo>
                    <a:pt x="0" y="0"/>
                  </a:lnTo>
                  <a:lnTo>
                    <a:pt x="2013458" y="0"/>
                  </a:lnTo>
                  <a:lnTo>
                    <a:pt x="2013458" y="751459"/>
                  </a:lnTo>
                  <a:cubicBezTo>
                    <a:pt x="2013458" y="863346"/>
                    <a:pt x="1923034" y="954151"/>
                    <a:pt x="1811147" y="954659"/>
                  </a:cubicBezTo>
                  <a:close/>
                </a:path>
              </a:pathLst>
            </a:custGeom>
            <a:blipFill>
              <a:blip r:embed="rId6"/>
              <a:stretch>
                <a:fillRect l="-841" r="-843" b="-1807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26" name="Group 23">
            <a:extLst>
              <a:ext uri="{FF2B5EF4-FFF2-40B4-BE49-F238E27FC236}">
                <a16:creationId xmlns:a16="http://schemas.microsoft.com/office/drawing/2014/main" id="{3F9C0D2F-2285-BF5F-CCFC-8F0C8C58241B}"/>
              </a:ext>
            </a:extLst>
          </p:cNvPr>
          <p:cNvGrpSpPr>
            <a:grpSpLocks noChangeAspect="1"/>
          </p:cNvGrpSpPr>
          <p:nvPr/>
        </p:nvGrpSpPr>
        <p:grpSpPr>
          <a:xfrm>
            <a:off x="14230194" y="2476500"/>
            <a:ext cx="3489153" cy="6816124"/>
            <a:chOff x="0" y="0"/>
            <a:chExt cx="1637094" cy="3198089"/>
          </a:xfrm>
        </p:grpSpPr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6A478E7F-C734-7D79-113E-0322A2537AD0}"/>
                </a:ext>
              </a:extLst>
            </p:cNvPr>
            <p:cNvSpPr/>
            <p:nvPr/>
          </p:nvSpPr>
          <p:spPr>
            <a:xfrm>
              <a:off x="63500" y="63500"/>
              <a:ext cx="1510030" cy="3071114"/>
            </a:xfrm>
            <a:custGeom>
              <a:avLst/>
              <a:gdLst/>
              <a:ahLst/>
              <a:cxnLst/>
              <a:rect l="l" t="t" r="r" b="b"/>
              <a:pathLst>
                <a:path w="1510030" h="3071114">
                  <a:moveTo>
                    <a:pt x="152400" y="0"/>
                  </a:moveTo>
                  <a:cubicBezTo>
                    <a:pt x="68199" y="0"/>
                    <a:pt x="0" y="68199"/>
                    <a:pt x="0" y="152400"/>
                  </a:cubicBezTo>
                  <a:lnTo>
                    <a:pt x="0" y="2918714"/>
                  </a:lnTo>
                  <a:cubicBezTo>
                    <a:pt x="0" y="3002915"/>
                    <a:pt x="68199" y="3071114"/>
                    <a:pt x="152400" y="3071114"/>
                  </a:cubicBezTo>
                  <a:lnTo>
                    <a:pt x="1357630" y="3071114"/>
                  </a:lnTo>
                  <a:cubicBezTo>
                    <a:pt x="1441831" y="3071114"/>
                    <a:pt x="1510030" y="3002915"/>
                    <a:pt x="1510030" y="2918714"/>
                  </a:cubicBezTo>
                  <a:lnTo>
                    <a:pt x="1510030" y="152400"/>
                  </a:lnTo>
                  <a:cubicBezTo>
                    <a:pt x="1510030" y="68199"/>
                    <a:pt x="1441831" y="0"/>
                    <a:pt x="135763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17D857A6-412C-C3CE-3ADA-4574AAE0C3B0}"/>
                </a:ext>
              </a:extLst>
            </p:cNvPr>
            <p:cNvSpPr/>
            <p:nvPr/>
          </p:nvSpPr>
          <p:spPr>
            <a:xfrm>
              <a:off x="63500" y="63500"/>
              <a:ext cx="1510030" cy="716026"/>
            </a:xfrm>
            <a:custGeom>
              <a:avLst/>
              <a:gdLst/>
              <a:ahLst/>
              <a:cxnLst/>
              <a:rect l="l" t="t" r="r" b="b"/>
              <a:pathLst>
                <a:path w="1510030" h="716026">
                  <a:moveTo>
                    <a:pt x="152400" y="0"/>
                  </a:moveTo>
                  <a:cubicBezTo>
                    <a:pt x="68199" y="0"/>
                    <a:pt x="0" y="68199"/>
                    <a:pt x="0" y="152400"/>
                  </a:cubicBezTo>
                  <a:lnTo>
                    <a:pt x="0" y="716026"/>
                  </a:lnTo>
                  <a:lnTo>
                    <a:pt x="1510030" y="716026"/>
                  </a:lnTo>
                  <a:lnTo>
                    <a:pt x="1510030" y="152400"/>
                  </a:lnTo>
                  <a:cubicBezTo>
                    <a:pt x="1510030" y="68199"/>
                    <a:pt x="1441831" y="0"/>
                    <a:pt x="1357630" y="0"/>
                  </a:cubicBezTo>
                  <a:close/>
                </a:path>
              </a:pathLst>
            </a:custGeom>
            <a:solidFill>
              <a:srgbClr val="DCF1F3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29" name="Group 26">
            <a:extLst>
              <a:ext uri="{FF2B5EF4-FFF2-40B4-BE49-F238E27FC236}">
                <a16:creationId xmlns:a16="http://schemas.microsoft.com/office/drawing/2014/main" id="{8034DFF3-941B-A3CA-CD2D-2B296A434911}"/>
              </a:ext>
            </a:extLst>
          </p:cNvPr>
          <p:cNvGrpSpPr>
            <a:grpSpLocks noChangeAspect="1"/>
          </p:cNvGrpSpPr>
          <p:nvPr/>
        </p:nvGrpSpPr>
        <p:grpSpPr>
          <a:xfrm>
            <a:off x="14599384" y="2611845"/>
            <a:ext cx="2984618" cy="1526069"/>
            <a:chOff x="0" y="0"/>
            <a:chExt cx="1867154" cy="954697"/>
          </a:xfrm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55EF146F-34D7-D7BC-22C8-092BBC2A8ED9}"/>
                </a:ext>
              </a:extLst>
            </p:cNvPr>
            <p:cNvSpPr/>
            <p:nvPr/>
          </p:nvSpPr>
          <p:spPr>
            <a:xfrm>
              <a:off x="0" y="0"/>
              <a:ext cx="1867154" cy="954659"/>
            </a:xfrm>
            <a:custGeom>
              <a:avLst/>
              <a:gdLst/>
              <a:ahLst/>
              <a:cxnLst/>
              <a:rect l="l" t="t" r="r" b="b"/>
              <a:pathLst>
                <a:path w="1867154" h="954659">
                  <a:moveTo>
                    <a:pt x="56896" y="0"/>
                  </a:moveTo>
                  <a:cubicBezTo>
                    <a:pt x="37211" y="0"/>
                    <a:pt x="18034" y="2794"/>
                    <a:pt x="0" y="8128"/>
                  </a:cubicBezTo>
                  <a:lnTo>
                    <a:pt x="0" y="954659"/>
                  </a:lnTo>
                  <a:lnTo>
                    <a:pt x="1867154" y="954659"/>
                  </a:lnTo>
                  <a:lnTo>
                    <a:pt x="1867154" y="203200"/>
                  </a:lnTo>
                  <a:cubicBezTo>
                    <a:pt x="1867154" y="90932"/>
                    <a:pt x="1776222" y="0"/>
                    <a:pt x="1663954" y="0"/>
                  </a:cubicBezTo>
                  <a:close/>
                </a:path>
              </a:pathLst>
            </a:custGeom>
            <a:blipFill>
              <a:blip r:embed="rId7"/>
              <a:stretch>
                <a:fillRect t="-1782" r="-921" b="-1779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1" name="TextBox 28">
            <a:extLst>
              <a:ext uri="{FF2B5EF4-FFF2-40B4-BE49-F238E27FC236}">
                <a16:creationId xmlns:a16="http://schemas.microsoft.com/office/drawing/2014/main" id="{3FFB236C-E8CC-2CD6-9C7E-04413A3803A3}"/>
              </a:ext>
            </a:extLst>
          </p:cNvPr>
          <p:cNvSpPr txBox="1"/>
          <p:nvPr/>
        </p:nvSpPr>
        <p:spPr>
          <a:xfrm>
            <a:off x="4484865" y="5568079"/>
            <a:ext cx="2573954" cy="261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7"/>
              </a:lnSpc>
            </a:pPr>
            <a:r>
              <a:rPr lang="en-US" sz="2131">
                <a:solidFill>
                  <a:srgbClr val="FFFFFF"/>
                </a:solidFill>
                <a:latin typeface="Roboto Condensed 3"/>
                <a:ea typeface="Roboto Condensed 3"/>
                <a:cs typeface="Roboto Condensed 3"/>
                <a:sym typeface="Roboto Condensed 3"/>
              </a:rPr>
              <a:t>We deliver procurement solutions that ensure quality, compliance, and cost-efficiency for health and aged care providers, allowing them to focus on delivering exceptional care.</a:t>
            </a:r>
          </a:p>
        </p:txBody>
      </p:sp>
      <p:sp>
        <p:nvSpPr>
          <p:cNvPr id="32" name="TextBox 29">
            <a:extLst>
              <a:ext uri="{FF2B5EF4-FFF2-40B4-BE49-F238E27FC236}">
                <a16:creationId xmlns:a16="http://schemas.microsoft.com/office/drawing/2014/main" id="{58732B67-CEDE-7F9E-D505-6435B650C344}"/>
              </a:ext>
            </a:extLst>
          </p:cNvPr>
          <p:cNvSpPr txBox="1"/>
          <p:nvPr/>
        </p:nvSpPr>
        <p:spPr>
          <a:xfrm>
            <a:off x="7728318" y="5473173"/>
            <a:ext cx="2434610" cy="261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7"/>
              </a:lnSpc>
            </a:pPr>
            <a:r>
              <a:rPr lang="en-US" sz="2131" spc="2" dirty="0">
                <a:solidFill>
                  <a:srgbClr val="FFFFFF"/>
                </a:solidFill>
                <a:latin typeface="Roboto Condensed 3"/>
                <a:ea typeface="Roboto Condensed 3"/>
                <a:cs typeface="Roboto Condensed 3"/>
                <a:sym typeface="Roboto Condensed 3"/>
              </a:rPr>
              <a:t>We support education providers with tailored procurement for safe, functional, and engaging learning environments, from classroom supplies to technology.</a:t>
            </a:r>
          </a:p>
        </p:txBody>
      </p:sp>
      <p:sp>
        <p:nvSpPr>
          <p:cNvPr id="33" name="TextBox 30">
            <a:extLst>
              <a:ext uri="{FF2B5EF4-FFF2-40B4-BE49-F238E27FC236}">
                <a16:creationId xmlns:a16="http://schemas.microsoft.com/office/drawing/2014/main" id="{9FA4E27D-8232-903A-ADFB-369128CDBE2C}"/>
              </a:ext>
            </a:extLst>
          </p:cNvPr>
          <p:cNvSpPr txBox="1"/>
          <p:nvPr/>
        </p:nvSpPr>
        <p:spPr>
          <a:xfrm>
            <a:off x="11320173" y="5568079"/>
            <a:ext cx="2545838" cy="252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7"/>
              </a:lnSpc>
            </a:pPr>
            <a:r>
              <a:rPr lang="en-US" sz="2131">
                <a:solidFill>
                  <a:srgbClr val="FFFFFF"/>
                </a:solidFill>
                <a:latin typeface="Roboto Condensed 3"/>
                <a:ea typeface="Roboto Condensed 3"/>
                <a:cs typeface="Roboto Condensed 3"/>
                <a:sym typeface="Roboto Condensed 3"/>
              </a:rPr>
              <a:t>Our solutions streamline procurement for businesses, reducing costs, improving efficiency, and supporting growth in commercial and industrial sectors.</a:t>
            </a:r>
          </a:p>
        </p:txBody>
      </p:sp>
      <p:sp>
        <p:nvSpPr>
          <p:cNvPr id="35" name="TextBox 32">
            <a:extLst>
              <a:ext uri="{FF2B5EF4-FFF2-40B4-BE49-F238E27FC236}">
                <a16:creationId xmlns:a16="http://schemas.microsoft.com/office/drawing/2014/main" id="{02121509-5552-DC33-C59F-67610D374EFD}"/>
              </a:ext>
            </a:extLst>
          </p:cNvPr>
          <p:cNvSpPr txBox="1"/>
          <p:nvPr/>
        </p:nvSpPr>
        <p:spPr>
          <a:xfrm>
            <a:off x="14720722" y="5568079"/>
            <a:ext cx="2614028" cy="229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7"/>
              </a:lnSpc>
            </a:pPr>
            <a:r>
              <a:rPr lang="en-US" sz="2131">
                <a:solidFill>
                  <a:srgbClr val="FFFFFF"/>
                </a:solidFill>
                <a:latin typeface="Roboto Condensed 3"/>
                <a:ea typeface="Roboto Condensed 3"/>
                <a:cs typeface="Roboto Condensed 3"/>
                <a:sym typeface="Roboto Condensed 3"/>
              </a:rPr>
              <a:t>We empower not-for- profits to maximise their impact by delivering cost-effective procurement solutions that help them do more with their resources.</a:t>
            </a:r>
          </a:p>
        </p:txBody>
      </p:sp>
      <p:sp>
        <p:nvSpPr>
          <p:cNvPr id="36" name="TextBox 33">
            <a:extLst>
              <a:ext uri="{FF2B5EF4-FFF2-40B4-BE49-F238E27FC236}">
                <a16:creationId xmlns:a16="http://schemas.microsoft.com/office/drawing/2014/main" id="{1834E220-5DDD-258D-4015-B50938AFC8B6}"/>
              </a:ext>
            </a:extLst>
          </p:cNvPr>
          <p:cNvSpPr txBox="1"/>
          <p:nvPr/>
        </p:nvSpPr>
        <p:spPr>
          <a:xfrm>
            <a:off x="4484865" y="4444554"/>
            <a:ext cx="1408061" cy="831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6"/>
              </a:lnSpc>
            </a:pPr>
            <a:r>
              <a:rPr lang="en-US" sz="2664">
                <a:solidFill>
                  <a:srgbClr val="FFFFFF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Health &amp; Aged Care</a:t>
            </a: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id="{A9DE2287-45E1-6035-404C-C16D49F9B625}"/>
              </a:ext>
            </a:extLst>
          </p:cNvPr>
          <p:cNvSpPr txBox="1"/>
          <p:nvPr/>
        </p:nvSpPr>
        <p:spPr>
          <a:xfrm>
            <a:off x="7728318" y="4349628"/>
            <a:ext cx="1678630" cy="831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6"/>
              </a:lnSpc>
            </a:pPr>
            <a:r>
              <a:rPr lang="en-US" sz="2664">
                <a:solidFill>
                  <a:srgbClr val="FFFFFF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Educational Institutions</a:t>
            </a:r>
          </a:p>
        </p:txBody>
      </p:sp>
      <p:sp>
        <p:nvSpPr>
          <p:cNvPr id="38" name="TextBox 35">
            <a:extLst>
              <a:ext uri="{FF2B5EF4-FFF2-40B4-BE49-F238E27FC236}">
                <a16:creationId xmlns:a16="http://schemas.microsoft.com/office/drawing/2014/main" id="{9CD36551-995B-717B-3D51-526A2312BD70}"/>
              </a:ext>
            </a:extLst>
          </p:cNvPr>
          <p:cNvSpPr txBox="1"/>
          <p:nvPr/>
        </p:nvSpPr>
        <p:spPr>
          <a:xfrm>
            <a:off x="11320173" y="4444554"/>
            <a:ext cx="1827820" cy="831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6"/>
              </a:lnSpc>
            </a:pPr>
            <a:r>
              <a:rPr lang="en-US" sz="2664">
                <a:solidFill>
                  <a:srgbClr val="FFFFFF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Commercial &amp; Industrial </a:t>
            </a:r>
          </a:p>
        </p:txBody>
      </p:sp>
      <p:sp>
        <p:nvSpPr>
          <p:cNvPr id="40" name="TextBox 37">
            <a:extLst>
              <a:ext uri="{FF2B5EF4-FFF2-40B4-BE49-F238E27FC236}">
                <a16:creationId xmlns:a16="http://schemas.microsoft.com/office/drawing/2014/main" id="{4AF2B1A4-9BF9-D92B-99E0-F85131C64F7D}"/>
              </a:ext>
            </a:extLst>
          </p:cNvPr>
          <p:cNvSpPr txBox="1"/>
          <p:nvPr/>
        </p:nvSpPr>
        <p:spPr>
          <a:xfrm>
            <a:off x="14720722" y="4444554"/>
            <a:ext cx="2308845" cy="780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6"/>
              </a:lnSpc>
            </a:pPr>
            <a:r>
              <a:rPr lang="en-US" sz="2664">
                <a:solidFill>
                  <a:srgbClr val="FFFFFF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Not-for-Profit Organisations</a:t>
            </a:r>
          </a:p>
        </p:txBody>
      </p:sp>
      <p:grpSp>
        <p:nvGrpSpPr>
          <p:cNvPr id="41" name="Group 13">
            <a:extLst>
              <a:ext uri="{FF2B5EF4-FFF2-40B4-BE49-F238E27FC236}">
                <a16:creationId xmlns:a16="http://schemas.microsoft.com/office/drawing/2014/main" id="{D7D7AF96-8455-13C0-7D36-4A7F19669D9C}"/>
              </a:ext>
            </a:extLst>
          </p:cNvPr>
          <p:cNvGrpSpPr>
            <a:grpSpLocks noChangeAspect="1"/>
          </p:cNvGrpSpPr>
          <p:nvPr/>
        </p:nvGrpSpPr>
        <p:grpSpPr>
          <a:xfrm>
            <a:off x="594716" y="2505641"/>
            <a:ext cx="3489153" cy="6816124"/>
            <a:chOff x="0" y="0"/>
            <a:chExt cx="1637094" cy="3198089"/>
          </a:xfrm>
        </p:grpSpPr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10B6B396-A8B7-AA41-1EDC-A96B4607086A}"/>
                </a:ext>
              </a:extLst>
            </p:cNvPr>
            <p:cNvSpPr/>
            <p:nvPr/>
          </p:nvSpPr>
          <p:spPr>
            <a:xfrm>
              <a:off x="63500" y="63500"/>
              <a:ext cx="1510030" cy="3071114"/>
            </a:xfrm>
            <a:custGeom>
              <a:avLst/>
              <a:gdLst/>
              <a:ahLst/>
              <a:cxnLst/>
              <a:rect l="l" t="t" r="r" b="b"/>
              <a:pathLst>
                <a:path w="1510030" h="3071114">
                  <a:moveTo>
                    <a:pt x="152400" y="0"/>
                  </a:moveTo>
                  <a:cubicBezTo>
                    <a:pt x="68199" y="0"/>
                    <a:pt x="0" y="68199"/>
                    <a:pt x="0" y="152400"/>
                  </a:cubicBezTo>
                  <a:lnTo>
                    <a:pt x="0" y="2918714"/>
                  </a:lnTo>
                  <a:cubicBezTo>
                    <a:pt x="0" y="3002915"/>
                    <a:pt x="68199" y="3071114"/>
                    <a:pt x="152400" y="3071114"/>
                  </a:cubicBezTo>
                  <a:lnTo>
                    <a:pt x="1357630" y="3071114"/>
                  </a:lnTo>
                  <a:cubicBezTo>
                    <a:pt x="1441831" y="3071114"/>
                    <a:pt x="1510030" y="3002915"/>
                    <a:pt x="1510030" y="2918714"/>
                  </a:cubicBezTo>
                  <a:lnTo>
                    <a:pt x="1510030" y="152400"/>
                  </a:lnTo>
                  <a:cubicBezTo>
                    <a:pt x="1510030" y="68199"/>
                    <a:pt x="1441831" y="0"/>
                    <a:pt x="135763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079ED3D9-2283-CAB1-875D-30ECF2A27DFE}"/>
                </a:ext>
              </a:extLst>
            </p:cNvPr>
            <p:cNvSpPr/>
            <p:nvPr/>
          </p:nvSpPr>
          <p:spPr>
            <a:xfrm>
              <a:off x="63500" y="63500"/>
              <a:ext cx="1510030" cy="716026"/>
            </a:xfrm>
            <a:custGeom>
              <a:avLst/>
              <a:gdLst/>
              <a:ahLst/>
              <a:cxnLst/>
              <a:rect l="l" t="t" r="r" b="b"/>
              <a:pathLst>
                <a:path w="1510030" h="716026">
                  <a:moveTo>
                    <a:pt x="152400" y="0"/>
                  </a:moveTo>
                  <a:cubicBezTo>
                    <a:pt x="68199" y="0"/>
                    <a:pt x="0" y="68199"/>
                    <a:pt x="0" y="152400"/>
                  </a:cubicBezTo>
                  <a:lnTo>
                    <a:pt x="0" y="716026"/>
                  </a:lnTo>
                  <a:lnTo>
                    <a:pt x="1510030" y="716026"/>
                  </a:lnTo>
                  <a:lnTo>
                    <a:pt x="1510030" y="152400"/>
                  </a:lnTo>
                  <a:cubicBezTo>
                    <a:pt x="1510030" y="68199"/>
                    <a:pt x="1441831" y="0"/>
                    <a:pt x="1357630" y="0"/>
                  </a:cubicBezTo>
                  <a:close/>
                </a:path>
              </a:pathLst>
            </a:custGeom>
            <a:solidFill>
              <a:srgbClr val="E9F4E9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44" name="Group 16">
            <a:extLst>
              <a:ext uri="{FF2B5EF4-FFF2-40B4-BE49-F238E27FC236}">
                <a16:creationId xmlns:a16="http://schemas.microsoft.com/office/drawing/2014/main" id="{ABC6A6E5-F18D-9F2E-E93C-45E2B6B4E951}"/>
              </a:ext>
            </a:extLst>
          </p:cNvPr>
          <p:cNvGrpSpPr>
            <a:grpSpLocks noChangeAspect="1"/>
          </p:cNvGrpSpPr>
          <p:nvPr/>
        </p:nvGrpSpPr>
        <p:grpSpPr>
          <a:xfrm>
            <a:off x="710287" y="2551370"/>
            <a:ext cx="3231401" cy="1617262"/>
            <a:chOff x="0" y="-20245"/>
            <a:chExt cx="2013458" cy="954659"/>
          </a:xfrm>
        </p:grpSpPr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094BBA4F-1998-8FC6-8CA5-F4FEC8AB0C82}"/>
                </a:ext>
              </a:extLst>
            </p:cNvPr>
            <p:cNvSpPr/>
            <p:nvPr/>
          </p:nvSpPr>
          <p:spPr>
            <a:xfrm flipH="1">
              <a:off x="0" y="-20245"/>
              <a:ext cx="2013458" cy="954659"/>
            </a:xfrm>
            <a:custGeom>
              <a:avLst/>
              <a:gdLst/>
              <a:ahLst/>
              <a:cxnLst/>
              <a:rect l="l" t="t" r="r" b="b"/>
              <a:pathLst>
                <a:path w="2013458" h="954659">
                  <a:moveTo>
                    <a:pt x="1810258" y="0"/>
                  </a:moveTo>
                  <a:cubicBezTo>
                    <a:pt x="1922526" y="0"/>
                    <a:pt x="2013458" y="90932"/>
                    <a:pt x="2013458" y="203200"/>
                  </a:cubicBezTo>
                  <a:lnTo>
                    <a:pt x="2013458" y="954659"/>
                  </a:lnTo>
                  <a:lnTo>
                    <a:pt x="0" y="954659"/>
                  </a:lnTo>
                  <a:lnTo>
                    <a:pt x="0" y="203200"/>
                  </a:lnTo>
                  <a:cubicBezTo>
                    <a:pt x="0" y="90932"/>
                    <a:pt x="90932" y="0"/>
                    <a:pt x="203200" y="0"/>
                  </a:cubicBezTo>
                  <a:close/>
                </a:path>
              </a:pathLst>
            </a:custGeom>
            <a:blipFill>
              <a:blip r:embed="rId8"/>
              <a:stretch>
                <a:fillRect l="-842" t="-1793" r="-847" b="-1790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7" name="TextBox 31">
            <a:extLst>
              <a:ext uri="{FF2B5EF4-FFF2-40B4-BE49-F238E27FC236}">
                <a16:creationId xmlns:a16="http://schemas.microsoft.com/office/drawing/2014/main" id="{34CC8FDE-513A-52C0-DAE5-F75B2F59D7F8}"/>
              </a:ext>
            </a:extLst>
          </p:cNvPr>
          <p:cNvSpPr txBox="1"/>
          <p:nvPr/>
        </p:nvSpPr>
        <p:spPr>
          <a:xfrm>
            <a:off x="1078443" y="5597220"/>
            <a:ext cx="2601665" cy="261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7"/>
              </a:lnSpc>
            </a:pPr>
            <a:r>
              <a:rPr lang="en-US" sz="2131" dirty="0">
                <a:solidFill>
                  <a:srgbClr val="FFFFFF"/>
                </a:solidFill>
                <a:latin typeface="Roboto Condensed 3"/>
                <a:ea typeface="Roboto Condensed 3"/>
                <a:cs typeface="Roboto Condensed 3"/>
                <a:sym typeface="Roboto Condensed 3"/>
              </a:rPr>
              <a:t>Our 4 decades of expertise in procurement provides compliant, cost- effective solutions for local, state, and federal governments, meeting their diverse operational needs.</a:t>
            </a:r>
          </a:p>
        </p:txBody>
      </p:sp>
      <p:sp>
        <p:nvSpPr>
          <p:cNvPr id="48" name="TextBox 36">
            <a:extLst>
              <a:ext uri="{FF2B5EF4-FFF2-40B4-BE49-F238E27FC236}">
                <a16:creationId xmlns:a16="http://schemas.microsoft.com/office/drawing/2014/main" id="{76040EF8-BABC-A144-4438-E7781D02E7D0}"/>
              </a:ext>
            </a:extLst>
          </p:cNvPr>
          <p:cNvSpPr txBox="1"/>
          <p:nvPr/>
        </p:nvSpPr>
        <p:spPr>
          <a:xfrm>
            <a:off x="1078443" y="4473695"/>
            <a:ext cx="1724692" cy="803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6"/>
              </a:lnSpc>
            </a:pPr>
            <a:r>
              <a:rPr lang="en-US" sz="2664" dirty="0">
                <a:solidFill>
                  <a:srgbClr val="FFFFFF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Government Agencies</a:t>
            </a:r>
          </a:p>
        </p:txBody>
      </p:sp>
      <p:sp>
        <p:nvSpPr>
          <p:cNvPr id="5" name="TextBox 45">
            <a:extLst>
              <a:ext uri="{FF2B5EF4-FFF2-40B4-BE49-F238E27FC236}">
                <a16:creationId xmlns:a16="http://schemas.microsoft.com/office/drawing/2014/main" id="{55893BE7-46D0-6376-A435-D19D50B3B601}"/>
              </a:ext>
            </a:extLst>
          </p:cNvPr>
          <p:cNvSpPr txBox="1"/>
          <p:nvPr/>
        </p:nvSpPr>
        <p:spPr>
          <a:xfrm>
            <a:off x="804498" y="342900"/>
            <a:ext cx="14740302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39"/>
              </a:lnSpc>
            </a:pPr>
            <a:r>
              <a:rPr lang="en-US" sz="4699" spc="4" dirty="0">
                <a:solidFill>
                  <a:schemeClr val="bg1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Procurement Australia – </a:t>
            </a:r>
            <a:r>
              <a:rPr lang="en-US" sz="4699" spc="4" dirty="0">
                <a:solidFill>
                  <a:schemeClr val="bg1"/>
                </a:solidFill>
                <a:latin typeface="Roboto Condensed 1"/>
                <a:ea typeface="Roboto Condensed 1"/>
              </a:rPr>
              <a:t>Sectors we Service</a:t>
            </a:r>
            <a:endParaRPr lang="en-US" sz="4699" spc="4" dirty="0">
              <a:solidFill>
                <a:schemeClr val="bg1"/>
              </a:solidFill>
              <a:latin typeface="Roboto Condensed 1"/>
              <a:ea typeface="Roboto Condensed 1"/>
              <a:sym typeface="Roboto Condensed 1"/>
            </a:endParaRPr>
          </a:p>
        </p:txBody>
      </p:sp>
    </p:spTree>
    <p:extLst>
      <p:ext uri="{BB962C8B-B14F-4D97-AF65-F5344CB8AC3E}">
        <p14:creationId xmlns:p14="http://schemas.microsoft.com/office/powerpoint/2010/main" val="419798677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0A013-C3E3-C719-2826-07261277A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B1E6344-C5CB-CBA0-BFA5-4E92FFB12F93}"/>
              </a:ext>
            </a:extLst>
          </p:cNvPr>
          <p:cNvGrpSpPr/>
          <p:nvPr/>
        </p:nvGrpSpPr>
        <p:grpSpPr>
          <a:xfrm>
            <a:off x="0" y="0"/>
            <a:ext cx="18288000" cy="1332984"/>
            <a:chOff x="0" y="0"/>
            <a:chExt cx="4885835" cy="35107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E9E57DE-8420-7AFF-AA31-ADE2F2D8BF07}"/>
                </a:ext>
              </a:extLst>
            </p:cNvPr>
            <p:cNvSpPr/>
            <p:nvPr/>
          </p:nvSpPr>
          <p:spPr>
            <a:xfrm>
              <a:off x="0" y="0"/>
              <a:ext cx="4885835" cy="351074"/>
            </a:xfrm>
            <a:custGeom>
              <a:avLst/>
              <a:gdLst/>
              <a:ahLst/>
              <a:cxnLst/>
              <a:rect l="l" t="t" r="r" b="b"/>
              <a:pathLst>
                <a:path w="4885835" h="351074">
                  <a:moveTo>
                    <a:pt x="2504" y="0"/>
                  </a:moveTo>
                  <a:lnTo>
                    <a:pt x="4883331" y="0"/>
                  </a:lnTo>
                  <a:cubicBezTo>
                    <a:pt x="4883995" y="0"/>
                    <a:pt x="4884632" y="264"/>
                    <a:pt x="4885102" y="733"/>
                  </a:cubicBezTo>
                  <a:cubicBezTo>
                    <a:pt x="4885571" y="1203"/>
                    <a:pt x="4885835" y="1840"/>
                    <a:pt x="4885835" y="2504"/>
                  </a:cubicBezTo>
                  <a:lnTo>
                    <a:pt x="4885835" y="348570"/>
                  </a:lnTo>
                  <a:cubicBezTo>
                    <a:pt x="4885835" y="349234"/>
                    <a:pt x="4885571" y="349871"/>
                    <a:pt x="4885102" y="350341"/>
                  </a:cubicBezTo>
                  <a:cubicBezTo>
                    <a:pt x="4884632" y="350810"/>
                    <a:pt x="4883995" y="351074"/>
                    <a:pt x="4883331" y="351074"/>
                  </a:cubicBezTo>
                  <a:lnTo>
                    <a:pt x="2504" y="351074"/>
                  </a:lnTo>
                  <a:cubicBezTo>
                    <a:pt x="1840" y="351074"/>
                    <a:pt x="1203" y="350810"/>
                    <a:pt x="733" y="350341"/>
                  </a:cubicBezTo>
                  <a:cubicBezTo>
                    <a:pt x="264" y="349871"/>
                    <a:pt x="0" y="349234"/>
                    <a:pt x="0" y="348570"/>
                  </a:cubicBezTo>
                  <a:lnTo>
                    <a:pt x="0" y="2504"/>
                  </a:lnTo>
                  <a:cubicBezTo>
                    <a:pt x="0" y="1840"/>
                    <a:pt x="264" y="1203"/>
                    <a:pt x="733" y="733"/>
                  </a:cubicBezTo>
                  <a:cubicBezTo>
                    <a:pt x="1203" y="264"/>
                    <a:pt x="1840" y="0"/>
                    <a:pt x="2504" y="0"/>
                  </a:cubicBezTo>
                  <a:close/>
                </a:path>
              </a:pathLst>
            </a:custGeom>
            <a:solidFill>
              <a:srgbClr val="0C3C6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802CBCE-A976-3B90-A594-57EBD0C4EB17}"/>
                </a:ext>
              </a:extLst>
            </p:cNvPr>
            <p:cNvSpPr txBox="1"/>
            <p:nvPr/>
          </p:nvSpPr>
          <p:spPr>
            <a:xfrm>
              <a:off x="0" y="-38100"/>
              <a:ext cx="4885835" cy="3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5"/>
                </a:lnSpc>
              </a:pPr>
              <a:endParaRPr/>
            </a:p>
          </p:txBody>
        </p:sp>
      </p:grpSp>
      <p:sp>
        <p:nvSpPr>
          <p:cNvPr id="45" name="TextBox 45">
            <a:extLst>
              <a:ext uri="{FF2B5EF4-FFF2-40B4-BE49-F238E27FC236}">
                <a16:creationId xmlns:a16="http://schemas.microsoft.com/office/drawing/2014/main" id="{1D3ACA9B-60B2-715A-03A1-0550926A622C}"/>
              </a:ext>
            </a:extLst>
          </p:cNvPr>
          <p:cNvSpPr txBox="1"/>
          <p:nvPr/>
        </p:nvSpPr>
        <p:spPr>
          <a:xfrm>
            <a:off x="804498" y="266700"/>
            <a:ext cx="13673502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639"/>
              </a:lnSpc>
            </a:pPr>
            <a:r>
              <a:rPr lang="en-US" sz="4699" spc="4" dirty="0">
                <a:solidFill>
                  <a:srgbClr val="FFFFFF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Our Solutions</a:t>
            </a:r>
          </a:p>
        </p:txBody>
      </p:sp>
      <p:sp>
        <p:nvSpPr>
          <p:cNvPr id="64" name="Freeform 64">
            <a:extLst>
              <a:ext uri="{FF2B5EF4-FFF2-40B4-BE49-F238E27FC236}">
                <a16:creationId xmlns:a16="http://schemas.microsoft.com/office/drawing/2014/main" id="{8F906C23-118F-0460-7E92-12B6A5C589F6}"/>
              </a:ext>
            </a:extLst>
          </p:cNvPr>
          <p:cNvSpPr/>
          <p:nvPr/>
        </p:nvSpPr>
        <p:spPr>
          <a:xfrm>
            <a:off x="15878374" y="-126784"/>
            <a:ext cx="2538483" cy="1586552"/>
          </a:xfrm>
          <a:custGeom>
            <a:avLst/>
            <a:gdLst/>
            <a:ahLst/>
            <a:cxnLst/>
            <a:rect l="l" t="t" r="r" b="b"/>
            <a:pathLst>
              <a:path w="3384644" h="2115402">
                <a:moveTo>
                  <a:pt x="0" y="0"/>
                </a:moveTo>
                <a:lnTo>
                  <a:pt x="3384643" y="0"/>
                </a:lnTo>
                <a:lnTo>
                  <a:pt x="3384643" y="2115402"/>
                </a:lnTo>
                <a:lnTo>
                  <a:pt x="0" y="2115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id="{42B34637-CC3C-6A13-A49A-8C0AE8B6195C}"/>
              </a:ext>
            </a:extLst>
          </p:cNvPr>
          <p:cNvSpPr txBox="1"/>
          <p:nvPr/>
        </p:nvSpPr>
        <p:spPr>
          <a:xfrm>
            <a:off x="951920" y="2046630"/>
            <a:ext cx="5334000" cy="52999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3654"/>
              </a:lnSpc>
            </a:pPr>
            <a:r>
              <a:rPr lang="en-US" sz="3600" b="1" dirty="0">
                <a:solidFill>
                  <a:srgbClr val="000000"/>
                </a:solidFill>
                <a:ea typeface="Roboto Condensed 2 Bold"/>
                <a:cs typeface="Roboto Condensed 2 Bold"/>
                <a:sym typeface="Roboto Condensed 2 Bold"/>
              </a:rPr>
              <a:t>Tendered Solutions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D8CB539B-5D57-0F09-B6A5-62ED4DD25BF6}"/>
              </a:ext>
            </a:extLst>
          </p:cNvPr>
          <p:cNvSpPr txBox="1"/>
          <p:nvPr/>
        </p:nvSpPr>
        <p:spPr>
          <a:xfrm>
            <a:off x="838200" y="2956489"/>
            <a:ext cx="7128333" cy="4630015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389103" lvl="1" indent="-194551" algn="l">
              <a:buFont typeface="Arial"/>
              <a:buChar char="•"/>
            </a:pPr>
            <a:r>
              <a:rPr lang="en-US" sz="3600" dirty="0">
                <a:solidFill>
                  <a:srgbClr val="1C1F25"/>
                </a:solidFill>
                <a:ea typeface="Roboto Condensed 2"/>
                <a:cs typeface="Roboto Condensed 2"/>
                <a:sym typeface="Roboto Condensed 2"/>
              </a:rPr>
              <a:t>Fully compliant, transparent procurement solutions</a:t>
            </a:r>
          </a:p>
          <a:p>
            <a:pPr marL="389103" lvl="1" indent="-194551" algn="l">
              <a:buFont typeface="Arial"/>
              <a:buChar char="•"/>
            </a:pPr>
            <a:endParaRPr lang="en-US" sz="3600" dirty="0">
              <a:solidFill>
                <a:srgbClr val="1C1F25"/>
              </a:solidFill>
              <a:ea typeface="Roboto Condensed 2"/>
              <a:cs typeface="Roboto Condensed 2"/>
              <a:sym typeface="Roboto Condensed 2"/>
            </a:endParaRPr>
          </a:p>
          <a:p>
            <a:pPr marL="389103" lvl="1" indent="-194551" algn="l">
              <a:buFont typeface="Arial"/>
              <a:buChar char="•"/>
            </a:pPr>
            <a:r>
              <a:rPr lang="en-US" sz="3600" dirty="0">
                <a:solidFill>
                  <a:srgbClr val="1C1F25"/>
                </a:solidFill>
                <a:ea typeface="Roboto Condensed 2"/>
                <a:cs typeface="Roboto Condensed 2"/>
                <a:sym typeface="Roboto Condensed 2"/>
              </a:rPr>
              <a:t>Competitive, best-value offers that meet industry standards</a:t>
            </a:r>
          </a:p>
          <a:p>
            <a:pPr marL="194552" lvl="1" algn="l"/>
            <a:endParaRPr lang="en-US" sz="3600" dirty="0">
              <a:solidFill>
                <a:srgbClr val="1C1F25"/>
              </a:solidFill>
              <a:ea typeface="Roboto Condensed 2"/>
              <a:cs typeface="Roboto Condensed 2"/>
              <a:sym typeface="Roboto Condensed 2"/>
            </a:endParaRPr>
          </a:p>
          <a:p>
            <a:pPr marL="389103" lvl="1" indent="-194551" algn="l">
              <a:buFont typeface="Arial"/>
              <a:buChar char="•"/>
            </a:pPr>
            <a:r>
              <a:rPr lang="en-US" sz="3600" dirty="0">
                <a:solidFill>
                  <a:srgbClr val="1C1F25"/>
                </a:solidFill>
                <a:ea typeface="Roboto Condensed 2"/>
                <a:cs typeface="Roboto Condensed 2"/>
                <a:sym typeface="Roboto Condensed 2"/>
              </a:rPr>
              <a:t>National Panels / Regional Collaborative Programs</a:t>
            </a:r>
          </a:p>
          <a:p>
            <a:pPr algn="l">
              <a:lnSpc>
                <a:spcPts val="2523"/>
              </a:lnSpc>
            </a:pPr>
            <a:endParaRPr lang="en-US" sz="2400" dirty="0">
              <a:solidFill>
                <a:srgbClr val="1C1F25"/>
              </a:solidFill>
              <a:latin typeface="Roboto Condensed 2"/>
              <a:ea typeface="Roboto Condensed 2"/>
              <a:cs typeface="Roboto Condensed 2"/>
              <a:sym typeface="Roboto Condensed 2"/>
            </a:endParaRPr>
          </a:p>
        </p:txBody>
      </p:sp>
      <p:sp>
        <p:nvSpPr>
          <p:cNvPr id="11" name="TextBox 42">
            <a:extLst>
              <a:ext uri="{FF2B5EF4-FFF2-40B4-BE49-F238E27FC236}">
                <a16:creationId xmlns:a16="http://schemas.microsoft.com/office/drawing/2014/main" id="{C4F1F7BC-F2B5-00F3-60CD-C7A45B1BBECD}"/>
              </a:ext>
            </a:extLst>
          </p:cNvPr>
          <p:cNvSpPr txBox="1"/>
          <p:nvPr/>
        </p:nvSpPr>
        <p:spPr>
          <a:xfrm>
            <a:off x="9875746" y="2033834"/>
            <a:ext cx="5515174" cy="52999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3654"/>
              </a:lnSpc>
            </a:pPr>
            <a:r>
              <a:rPr lang="en-US" sz="3600" b="1" dirty="0">
                <a:solidFill>
                  <a:srgbClr val="000000"/>
                </a:solidFill>
                <a:ea typeface="Roboto Condensed 2 Bold"/>
                <a:cs typeface="Roboto Condensed 2 Bold"/>
                <a:sym typeface="Roboto Condensed 2 Bold"/>
              </a:rPr>
              <a:t>Partnership Solutions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3728BD-A779-0B2A-70D1-7DF6700382CA}"/>
              </a:ext>
            </a:extLst>
          </p:cNvPr>
          <p:cNvSpPr txBox="1"/>
          <p:nvPr/>
        </p:nvSpPr>
        <p:spPr>
          <a:xfrm>
            <a:off x="9498961" y="2884211"/>
            <a:ext cx="8229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9103" lvl="1" indent="-194551" algn="l">
              <a:buFont typeface="Arial"/>
              <a:buChar char="•"/>
            </a:pPr>
            <a:r>
              <a:rPr lang="en-US" sz="3600" dirty="0">
                <a:solidFill>
                  <a:srgbClr val="1C1F25"/>
                </a:solidFill>
                <a:ea typeface="Roboto Condensed 2"/>
                <a:cs typeface="Roboto Condensed 2"/>
                <a:sym typeface="Roboto Condensed 2"/>
              </a:rPr>
              <a:t>Fast, streamlined procurement through pre-negotiated deals</a:t>
            </a:r>
          </a:p>
          <a:p>
            <a:pPr marL="389103" lvl="1" indent="-194551" algn="l">
              <a:buFont typeface="Arial"/>
              <a:buChar char="•"/>
            </a:pPr>
            <a:endParaRPr lang="en-US" sz="3600" dirty="0">
              <a:solidFill>
                <a:srgbClr val="1C1F25"/>
              </a:solidFill>
              <a:ea typeface="Roboto Condensed 2"/>
              <a:cs typeface="Roboto Condensed 2"/>
              <a:sym typeface="Roboto Condensed 2"/>
            </a:endParaRPr>
          </a:p>
          <a:p>
            <a:pPr marL="389103" lvl="1" indent="-194551" algn="l">
              <a:buFont typeface="Arial"/>
              <a:buChar char="•"/>
            </a:pPr>
            <a:r>
              <a:rPr lang="en-US" sz="3600" dirty="0">
                <a:solidFill>
                  <a:srgbClr val="1C1F25"/>
                </a:solidFill>
                <a:ea typeface="Roboto Condensed 2"/>
                <a:cs typeface="Roboto Condensed 2"/>
                <a:sym typeface="Roboto Condensed 2"/>
              </a:rPr>
              <a:t>No formal tender process required</a:t>
            </a:r>
          </a:p>
          <a:p>
            <a:pPr marL="194552" lvl="1" algn="l"/>
            <a:endParaRPr lang="en-US" sz="3600" dirty="0">
              <a:solidFill>
                <a:srgbClr val="1C1F25"/>
              </a:solidFill>
              <a:ea typeface="Roboto Condensed 2"/>
              <a:cs typeface="Roboto Condensed 2"/>
              <a:sym typeface="Roboto Condensed 2"/>
            </a:endParaRPr>
          </a:p>
          <a:p>
            <a:pPr marL="389103" lvl="1" indent="-194551" algn="l">
              <a:buFont typeface="Arial"/>
              <a:buChar char="•"/>
            </a:pPr>
            <a:r>
              <a:rPr lang="en-US" sz="3600" dirty="0">
                <a:solidFill>
                  <a:srgbClr val="1C1F25"/>
                </a:solidFill>
                <a:ea typeface="Roboto Condensed 2"/>
                <a:cs typeface="Roboto Condensed 2"/>
                <a:sym typeface="Roboto Condensed 2"/>
              </a:rPr>
              <a:t>Ready-to-go solutions for quick access to products and services</a:t>
            </a:r>
            <a:endParaRPr lang="en-US" sz="2800" dirty="0">
              <a:solidFill>
                <a:srgbClr val="1C1F25"/>
              </a:solidFill>
              <a:ea typeface="Roboto Condensed 2"/>
              <a:cs typeface="Roboto Condensed 2"/>
              <a:sym typeface="Roboto Condensed 2"/>
            </a:endParaRP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1A777D77-4043-34B5-18AC-EE938FEECBA4}"/>
              </a:ext>
            </a:extLst>
          </p:cNvPr>
          <p:cNvSpPr txBox="1"/>
          <p:nvPr/>
        </p:nvSpPr>
        <p:spPr>
          <a:xfrm>
            <a:off x="6180647" y="9075278"/>
            <a:ext cx="10278553" cy="71642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4928"/>
              </a:lnSpc>
            </a:pPr>
            <a:r>
              <a:rPr lang="en-US" sz="3519" dirty="0">
                <a:solidFill>
                  <a:srgbClr val="FFFFFF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Our Commitment to a Compliant Procurement Process</a:t>
            </a: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4BB95CE8-BA13-3E8F-6336-DB4C2EA7D263}"/>
              </a:ext>
            </a:extLst>
          </p:cNvPr>
          <p:cNvSpPr txBox="1"/>
          <p:nvPr/>
        </p:nvSpPr>
        <p:spPr>
          <a:xfrm>
            <a:off x="1174708" y="8240370"/>
            <a:ext cx="16122691" cy="560730"/>
          </a:xfrm>
          <a:prstGeom prst="rect">
            <a:avLst/>
          </a:prstGeom>
          <a:solidFill>
            <a:srgbClr val="0C3C60"/>
          </a:solidFill>
        </p:spPr>
        <p:txBody>
          <a:bodyPr lIns="0" tIns="0" rIns="0" bIns="0" rtlCol="0" anchor="t"/>
          <a:lstStyle/>
          <a:p>
            <a:pPr algn="ctr">
              <a:lnSpc>
                <a:spcPts val="4928"/>
              </a:lnSpc>
            </a:pPr>
            <a:r>
              <a:rPr lang="en-US" sz="3519" dirty="0">
                <a:solidFill>
                  <a:srgbClr val="FFFFFF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Our role – We do the heavy lifting once</a:t>
            </a:r>
          </a:p>
        </p:txBody>
      </p:sp>
    </p:spTree>
    <p:extLst>
      <p:ext uri="{BB962C8B-B14F-4D97-AF65-F5344CB8AC3E}">
        <p14:creationId xmlns:p14="http://schemas.microsoft.com/office/powerpoint/2010/main" val="340747640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0DCB0-4214-0D60-7E05-0F7B46BCD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C32BAB5-9A88-0BFA-1739-903B7E518859}"/>
              </a:ext>
            </a:extLst>
          </p:cNvPr>
          <p:cNvGrpSpPr/>
          <p:nvPr/>
        </p:nvGrpSpPr>
        <p:grpSpPr>
          <a:xfrm>
            <a:off x="0" y="0"/>
            <a:ext cx="18288000" cy="1332984"/>
            <a:chOff x="0" y="0"/>
            <a:chExt cx="4885835" cy="35107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6A54AEB-7B22-7B5F-C48A-A8FB62FF787E}"/>
                </a:ext>
              </a:extLst>
            </p:cNvPr>
            <p:cNvSpPr/>
            <p:nvPr/>
          </p:nvSpPr>
          <p:spPr>
            <a:xfrm>
              <a:off x="0" y="0"/>
              <a:ext cx="4885835" cy="351074"/>
            </a:xfrm>
            <a:custGeom>
              <a:avLst/>
              <a:gdLst/>
              <a:ahLst/>
              <a:cxnLst/>
              <a:rect l="l" t="t" r="r" b="b"/>
              <a:pathLst>
                <a:path w="4885835" h="351074">
                  <a:moveTo>
                    <a:pt x="2504" y="0"/>
                  </a:moveTo>
                  <a:lnTo>
                    <a:pt x="4883331" y="0"/>
                  </a:lnTo>
                  <a:cubicBezTo>
                    <a:pt x="4883995" y="0"/>
                    <a:pt x="4884632" y="264"/>
                    <a:pt x="4885102" y="733"/>
                  </a:cubicBezTo>
                  <a:cubicBezTo>
                    <a:pt x="4885571" y="1203"/>
                    <a:pt x="4885835" y="1840"/>
                    <a:pt x="4885835" y="2504"/>
                  </a:cubicBezTo>
                  <a:lnTo>
                    <a:pt x="4885835" y="348570"/>
                  </a:lnTo>
                  <a:cubicBezTo>
                    <a:pt x="4885835" y="349234"/>
                    <a:pt x="4885571" y="349871"/>
                    <a:pt x="4885102" y="350341"/>
                  </a:cubicBezTo>
                  <a:cubicBezTo>
                    <a:pt x="4884632" y="350810"/>
                    <a:pt x="4883995" y="351074"/>
                    <a:pt x="4883331" y="351074"/>
                  </a:cubicBezTo>
                  <a:lnTo>
                    <a:pt x="2504" y="351074"/>
                  </a:lnTo>
                  <a:cubicBezTo>
                    <a:pt x="1840" y="351074"/>
                    <a:pt x="1203" y="350810"/>
                    <a:pt x="733" y="350341"/>
                  </a:cubicBezTo>
                  <a:cubicBezTo>
                    <a:pt x="264" y="349871"/>
                    <a:pt x="0" y="349234"/>
                    <a:pt x="0" y="348570"/>
                  </a:cubicBezTo>
                  <a:lnTo>
                    <a:pt x="0" y="2504"/>
                  </a:lnTo>
                  <a:cubicBezTo>
                    <a:pt x="0" y="1840"/>
                    <a:pt x="264" y="1203"/>
                    <a:pt x="733" y="733"/>
                  </a:cubicBezTo>
                  <a:cubicBezTo>
                    <a:pt x="1203" y="264"/>
                    <a:pt x="1840" y="0"/>
                    <a:pt x="2504" y="0"/>
                  </a:cubicBezTo>
                  <a:close/>
                </a:path>
              </a:pathLst>
            </a:custGeom>
            <a:solidFill>
              <a:srgbClr val="0C3C6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F78C5A6-74D9-31CC-B5B8-0FDECB542025}"/>
                </a:ext>
              </a:extLst>
            </p:cNvPr>
            <p:cNvSpPr txBox="1"/>
            <p:nvPr/>
          </p:nvSpPr>
          <p:spPr>
            <a:xfrm>
              <a:off x="0" y="-38100"/>
              <a:ext cx="4885835" cy="3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5"/>
                </a:lnSpc>
              </a:pPr>
              <a:endParaRPr/>
            </a:p>
          </p:txBody>
        </p:sp>
      </p:grpSp>
      <p:sp>
        <p:nvSpPr>
          <p:cNvPr id="45" name="TextBox 45">
            <a:extLst>
              <a:ext uri="{FF2B5EF4-FFF2-40B4-BE49-F238E27FC236}">
                <a16:creationId xmlns:a16="http://schemas.microsoft.com/office/drawing/2014/main" id="{119F0EC4-EE18-AE50-BA6B-90684EF8E54B}"/>
              </a:ext>
            </a:extLst>
          </p:cNvPr>
          <p:cNvSpPr txBox="1"/>
          <p:nvPr/>
        </p:nvSpPr>
        <p:spPr>
          <a:xfrm>
            <a:off x="804498" y="342900"/>
            <a:ext cx="9199259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39"/>
              </a:lnSpc>
            </a:pPr>
            <a:r>
              <a:rPr lang="en-US" sz="4699" spc="4" dirty="0">
                <a:solidFill>
                  <a:srgbClr val="FFFFFF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Impact on Teams</a:t>
            </a:r>
          </a:p>
        </p:txBody>
      </p:sp>
      <p:sp>
        <p:nvSpPr>
          <p:cNvPr id="64" name="Freeform 64">
            <a:extLst>
              <a:ext uri="{FF2B5EF4-FFF2-40B4-BE49-F238E27FC236}">
                <a16:creationId xmlns:a16="http://schemas.microsoft.com/office/drawing/2014/main" id="{FE90C115-A487-8461-6C63-CE61BEA71BF7}"/>
              </a:ext>
            </a:extLst>
          </p:cNvPr>
          <p:cNvSpPr/>
          <p:nvPr/>
        </p:nvSpPr>
        <p:spPr>
          <a:xfrm>
            <a:off x="15878374" y="-126784"/>
            <a:ext cx="2538483" cy="1586552"/>
          </a:xfrm>
          <a:custGeom>
            <a:avLst/>
            <a:gdLst/>
            <a:ahLst/>
            <a:cxnLst/>
            <a:rect l="l" t="t" r="r" b="b"/>
            <a:pathLst>
              <a:path w="3384644" h="2115402">
                <a:moveTo>
                  <a:pt x="0" y="0"/>
                </a:moveTo>
                <a:lnTo>
                  <a:pt x="3384643" y="0"/>
                </a:lnTo>
                <a:lnTo>
                  <a:pt x="3384643" y="2115402"/>
                </a:lnTo>
                <a:lnTo>
                  <a:pt x="0" y="2115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EB2925-3E28-377C-A10E-EFAF352782D6}"/>
              </a:ext>
            </a:extLst>
          </p:cNvPr>
          <p:cNvSpPr txBox="1">
            <a:spLocks/>
          </p:cNvSpPr>
          <p:nvPr/>
        </p:nvSpPr>
        <p:spPr>
          <a:xfrm>
            <a:off x="2133600" y="1257300"/>
            <a:ext cx="13411200" cy="88011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b="1" dirty="0">
                <a:latin typeface="+mn-lt"/>
                <a:ea typeface="Roboto Condensed Light"/>
                <a:cs typeface="Roboto Condensed Light"/>
              </a:rPr>
              <a:t>Less Administration = Less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latin typeface="+mn-lt"/>
                <a:ea typeface="Roboto Condensed Light"/>
                <a:cs typeface="Roboto Condensed Light"/>
              </a:rPr>
              <a:t>Market Engagements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latin typeface="+mn-lt"/>
                <a:ea typeface="Roboto Condensed Light"/>
                <a:cs typeface="Roboto Condensed Light"/>
              </a:rPr>
              <a:t>Checking Supplier Compliance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latin typeface="+mn-lt"/>
                <a:ea typeface="Roboto Condensed Light"/>
                <a:cs typeface="Roboto Condensed Light"/>
              </a:rPr>
              <a:t>Re-Creating existing Documents</a:t>
            </a:r>
            <a:endParaRPr lang="en-US" sz="3600" dirty="0">
              <a:latin typeface="+mn-lt"/>
            </a:endParaRPr>
          </a:p>
          <a:p>
            <a:endParaRPr lang="en-US" sz="3600" dirty="0">
              <a:latin typeface="+mn-lt"/>
              <a:ea typeface="Roboto Condensed Light"/>
              <a:cs typeface="Roboto Condensed Light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+mn-lt"/>
                <a:ea typeface="Roboto Condensed Light"/>
                <a:cs typeface="Roboto Condensed Light"/>
              </a:rPr>
              <a:t>More Commercial value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latin typeface="+mn-lt"/>
                <a:ea typeface="Roboto Condensed Light"/>
                <a:cs typeface="Roboto Condensed Light"/>
              </a:rPr>
              <a:t>Advising 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latin typeface="+mn-lt"/>
                <a:ea typeface="Roboto Condensed Light"/>
                <a:cs typeface="Roboto Condensed Light"/>
              </a:rPr>
              <a:t>Managing Risk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latin typeface="+mn-lt"/>
                <a:ea typeface="Roboto Condensed Light"/>
                <a:cs typeface="Roboto Condensed Light"/>
              </a:rPr>
              <a:t>Engaging Suppliers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latin typeface="+mn-lt"/>
                <a:ea typeface="Roboto Condensed Light"/>
                <a:cs typeface="Roboto Condensed Light"/>
              </a:rPr>
              <a:t>Shaping better outcomes</a:t>
            </a:r>
          </a:p>
        </p:txBody>
      </p:sp>
    </p:spTree>
    <p:extLst>
      <p:ext uri="{BB962C8B-B14F-4D97-AF65-F5344CB8AC3E}">
        <p14:creationId xmlns:p14="http://schemas.microsoft.com/office/powerpoint/2010/main" val="393562106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9AC89-ABA6-8003-E0A7-4CC3A16B9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1ED3E11-F4F7-2B75-257D-4AAD81E885F4}"/>
              </a:ext>
            </a:extLst>
          </p:cNvPr>
          <p:cNvGrpSpPr/>
          <p:nvPr/>
        </p:nvGrpSpPr>
        <p:grpSpPr>
          <a:xfrm>
            <a:off x="0" y="0"/>
            <a:ext cx="18288000" cy="1332984"/>
            <a:chOff x="0" y="0"/>
            <a:chExt cx="4885835" cy="35107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DF0848A-44BD-F1CD-BA0A-5C51BD33A217}"/>
                </a:ext>
              </a:extLst>
            </p:cNvPr>
            <p:cNvSpPr/>
            <p:nvPr/>
          </p:nvSpPr>
          <p:spPr>
            <a:xfrm>
              <a:off x="0" y="0"/>
              <a:ext cx="4885835" cy="351074"/>
            </a:xfrm>
            <a:custGeom>
              <a:avLst/>
              <a:gdLst/>
              <a:ahLst/>
              <a:cxnLst/>
              <a:rect l="l" t="t" r="r" b="b"/>
              <a:pathLst>
                <a:path w="4885835" h="351074">
                  <a:moveTo>
                    <a:pt x="2504" y="0"/>
                  </a:moveTo>
                  <a:lnTo>
                    <a:pt x="4883331" y="0"/>
                  </a:lnTo>
                  <a:cubicBezTo>
                    <a:pt x="4883995" y="0"/>
                    <a:pt x="4884632" y="264"/>
                    <a:pt x="4885102" y="733"/>
                  </a:cubicBezTo>
                  <a:cubicBezTo>
                    <a:pt x="4885571" y="1203"/>
                    <a:pt x="4885835" y="1840"/>
                    <a:pt x="4885835" y="2504"/>
                  </a:cubicBezTo>
                  <a:lnTo>
                    <a:pt x="4885835" y="348570"/>
                  </a:lnTo>
                  <a:cubicBezTo>
                    <a:pt x="4885835" y="349234"/>
                    <a:pt x="4885571" y="349871"/>
                    <a:pt x="4885102" y="350341"/>
                  </a:cubicBezTo>
                  <a:cubicBezTo>
                    <a:pt x="4884632" y="350810"/>
                    <a:pt x="4883995" y="351074"/>
                    <a:pt x="4883331" y="351074"/>
                  </a:cubicBezTo>
                  <a:lnTo>
                    <a:pt x="2504" y="351074"/>
                  </a:lnTo>
                  <a:cubicBezTo>
                    <a:pt x="1840" y="351074"/>
                    <a:pt x="1203" y="350810"/>
                    <a:pt x="733" y="350341"/>
                  </a:cubicBezTo>
                  <a:cubicBezTo>
                    <a:pt x="264" y="349871"/>
                    <a:pt x="0" y="349234"/>
                    <a:pt x="0" y="348570"/>
                  </a:cubicBezTo>
                  <a:lnTo>
                    <a:pt x="0" y="2504"/>
                  </a:lnTo>
                  <a:cubicBezTo>
                    <a:pt x="0" y="1840"/>
                    <a:pt x="264" y="1203"/>
                    <a:pt x="733" y="733"/>
                  </a:cubicBezTo>
                  <a:cubicBezTo>
                    <a:pt x="1203" y="264"/>
                    <a:pt x="1840" y="0"/>
                    <a:pt x="2504" y="0"/>
                  </a:cubicBezTo>
                  <a:close/>
                </a:path>
              </a:pathLst>
            </a:custGeom>
            <a:solidFill>
              <a:srgbClr val="0C3C6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517652F-B052-3A7E-9D30-58BA331A5864}"/>
                </a:ext>
              </a:extLst>
            </p:cNvPr>
            <p:cNvSpPr txBox="1"/>
            <p:nvPr/>
          </p:nvSpPr>
          <p:spPr>
            <a:xfrm>
              <a:off x="0" y="-38100"/>
              <a:ext cx="4885835" cy="3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5"/>
                </a:lnSpc>
              </a:pPr>
              <a:endParaRPr/>
            </a:p>
          </p:txBody>
        </p:sp>
      </p:grpSp>
      <p:sp>
        <p:nvSpPr>
          <p:cNvPr id="45" name="TextBox 45">
            <a:extLst>
              <a:ext uri="{FF2B5EF4-FFF2-40B4-BE49-F238E27FC236}">
                <a16:creationId xmlns:a16="http://schemas.microsoft.com/office/drawing/2014/main" id="{D71C8973-417C-4892-D1CD-68CD1B3ACC02}"/>
              </a:ext>
            </a:extLst>
          </p:cNvPr>
          <p:cNvSpPr txBox="1"/>
          <p:nvPr/>
        </p:nvSpPr>
        <p:spPr>
          <a:xfrm>
            <a:off x="804498" y="342900"/>
            <a:ext cx="9199259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39"/>
              </a:lnSpc>
            </a:pPr>
            <a:r>
              <a:rPr lang="en-US" sz="4699" spc="4" dirty="0">
                <a:solidFill>
                  <a:srgbClr val="FFFFFF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Local Government Impact</a:t>
            </a:r>
          </a:p>
        </p:txBody>
      </p:sp>
      <p:sp>
        <p:nvSpPr>
          <p:cNvPr id="64" name="Freeform 64">
            <a:extLst>
              <a:ext uri="{FF2B5EF4-FFF2-40B4-BE49-F238E27FC236}">
                <a16:creationId xmlns:a16="http://schemas.microsoft.com/office/drawing/2014/main" id="{39F7DDC7-2876-CBE3-BF48-BEA3B8ADF71B}"/>
              </a:ext>
            </a:extLst>
          </p:cNvPr>
          <p:cNvSpPr/>
          <p:nvPr/>
        </p:nvSpPr>
        <p:spPr>
          <a:xfrm>
            <a:off x="15878374" y="-126784"/>
            <a:ext cx="2538483" cy="1586552"/>
          </a:xfrm>
          <a:custGeom>
            <a:avLst/>
            <a:gdLst/>
            <a:ahLst/>
            <a:cxnLst/>
            <a:rect l="l" t="t" r="r" b="b"/>
            <a:pathLst>
              <a:path w="3384644" h="2115402">
                <a:moveTo>
                  <a:pt x="0" y="0"/>
                </a:moveTo>
                <a:lnTo>
                  <a:pt x="3384643" y="0"/>
                </a:lnTo>
                <a:lnTo>
                  <a:pt x="3384643" y="2115402"/>
                </a:lnTo>
                <a:lnTo>
                  <a:pt x="0" y="2115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2ABB29-B909-B2C2-B7FD-D8AFBD45FBD7}"/>
              </a:ext>
            </a:extLst>
          </p:cNvPr>
          <p:cNvSpPr txBox="1">
            <a:spLocks/>
          </p:cNvSpPr>
          <p:nvPr/>
        </p:nvSpPr>
        <p:spPr>
          <a:xfrm>
            <a:off x="3200400" y="2400300"/>
            <a:ext cx="11125200" cy="6324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+mn-lt"/>
              </a:rPr>
              <a:t>Aggregated contracts =</a:t>
            </a:r>
          </a:p>
          <a:p>
            <a:pPr marL="0" indent="0">
              <a:buNone/>
            </a:pPr>
            <a:endParaRPr lang="en-US" sz="3600" dirty="0">
              <a:latin typeface="+mn-lt"/>
            </a:endParaRPr>
          </a:p>
          <a:p>
            <a:pPr lvl="1"/>
            <a:r>
              <a:rPr lang="en-US" sz="3600" dirty="0">
                <a:latin typeface="+mn-lt"/>
              </a:rPr>
              <a:t>Shorter lead times</a:t>
            </a:r>
          </a:p>
          <a:p>
            <a:pPr lvl="1"/>
            <a:endParaRPr lang="en-US" sz="3600" dirty="0">
              <a:latin typeface="+mn-lt"/>
            </a:endParaRPr>
          </a:p>
          <a:p>
            <a:pPr lvl="1"/>
            <a:r>
              <a:rPr lang="en-US" sz="3600" dirty="0">
                <a:latin typeface="+mn-lt"/>
              </a:rPr>
              <a:t>Stronger Governance</a:t>
            </a:r>
          </a:p>
          <a:p>
            <a:pPr lvl="1"/>
            <a:endParaRPr lang="en-US" sz="3600" dirty="0">
              <a:latin typeface="+mn-lt"/>
            </a:endParaRPr>
          </a:p>
          <a:p>
            <a:pPr lvl="1"/>
            <a:r>
              <a:rPr lang="en-US" sz="3600" dirty="0">
                <a:latin typeface="+mn-lt"/>
              </a:rPr>
              <a:t>Reduced procurement fatigue</a:t>
            </a:r>
          </a:p>
        </p:txBody>
      </p:sp>
    </p:spTree>
    <p:extLst>
      <p:ext uri="{BB962C8B-B14F-4D97-AF65-F5344CB8AC3E}">
        <p14:creationId xmlns:p14="http://schemas.microsoft.com/office/powerpoint/2010/main" val="74529784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3D634-4DEB-1370-A8F5-6F1176601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E469EB9-81D8-57A9-48FA-1045CA33D4B1}"/>
              </a:ext>
            </a:extLst>
          </p:cNvPr>
          <p:cNvGrpSpPr/>
          <p:nvPr/>
        </p:nvGrpSpPr>
        <p:grpSpPr>
          <a:xfrm>
            <a:off x="0" y="0"/>
            <a:ext cx="18288000" cy="1332984"/>
            <a:chOff x="0" y="0"/>
            <a:chExt cx="4885835" cy="35107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36BB5E2-7143-28CD-FB5C-C30C64F8D658}"/>
                </a:ext>
              </a:extLst>
            </p:cNvPr>
            <p:cNvSpPr/>
            <p:nvPr/>
          </p:nvSpPr>
          <p:spPr>
            <a:xfrm>
              <a:off x="0" y="0"/>
              <a:ext cx="4885835" cy="351074"/>
            </a:xfrm>
            <a:custGeom>
              <a:avLst/>
              <a:gdLst/>
              <a:ahLst/>
              <a:cxnLst/>
              <a:rect l="l" t="t" r="r" b="b"/>
              <a:pathLst>
                <a:path w="4885835" h="351074">
                  <a:moveTo>
                    <a:pt x="2504" y="0"/>
                  </a:moveTo>
                  <a:lnTo>
                    <a:pt x="4883331" y="0"/>
                  </a:lnTo>
                  <a:cubicBezTo>
                    <a:pt x="4883995" y="0"/>
                    <a:pt x="4884632" y="264"/>
                    <a:pt x="4885102" y="733"/>
                  </a:cubicBezTo>
                  <a:cubicBezTo>
                    <a:pt x="4885571" y="1203"/>
                    <a:pt x="4885835" y="1840"/>
                    <a:pt x="4885835" y="2504"/>
                  </a:cubicBezTo>
                  <a:lnTo>
                    <a:pt x="4885835" y="348570"/>
                  </a:lnTo>
                  <a:cubicBezTo>
                    <a:pt x="4885835" y="349234"/>
                    <a:pt x="4885571" y="349871"/>
                    <a:pt x="4885102" y="350341"/>
                  </a:cubicBezTo>
                  <a:cubicBezTo>
                    <a:pt x="4884632" y="350810"/>
                    <a:pt x="4883995" y="351074"/>
                    <a:pt x="4883331" y="351074"/>
                  </a:cubicBezTo>
                  <a:lnTo>
                    <a:pt x="2504" y="351074"/>
                  </a:lnTo>
                  <a:cubicBezTo>
                    <a:pt x="1840" y="351074"/>
                    <a:pt x="1203" y="350810"/>
                    <a:pt x="733" y="350341"/>
                  </a:cubicBezTo>
                  <a:cubicBezTo>
                    <a:pt x="264" y="349871"/>
                    <a:pt x="0" y="349234"/>
                    <a:pt x="0" y="348570"/>
                  </a:cubicBezTo>
                  <a:lnTo>
                    <a:pt x="0" y="2504"/>
                  </a:lnTo>
                  <a:cubicBezTo>
                    <a:pt x="0" y="1840"/>
                    <a:pt x="264" y="1203"/>
                    <a:pt x="733" y="733"/>
                  </a:cubicBezTo>
                  <a:cubicBezTo>
                    <a:pt x="1203" y="264"/>
                    <a:pt x="1840" y="0"/>
                    <a:pt x="2504" y="0"/>
                  </a:cubicBezTo>
                  <a:close/>
                </a:path>
              </a:pathLst>
            </a:custGeom>
            <a:solidFill>
              <a:srgbClr val="0C3C6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43DD2B3-3FA2-7A80-E7A0-92B01541429D}"/>
                </a:ext>
              </a:extLst>
            </p:cNvPr>
            <p:cNvSpPr txBox="1"/>
            <p:nvPr/>
          </p:nvSpPr>
          <p:spPr>
            <a:xfrm>
              <a:off x="0" y="-38100"/>
              <a:ext cx="4885835" cy="3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5"/>
                </a:lnSpc>
              </a:pPr>
              <a:endParaRPr/>
            </a:p>
          </p:txBody>
        </p:sp>
      </p:grpSp>
      <p:sp>
        <p:nvSpPr>
          <p:cNvPr id="45" name="TextBox 45">
            <a:extLst>
              <a:ext uri="{FF2B5EF4-FFF2-40B4-BE49-F238E27FC236}">
                <a16:creationId xmlns:a16="http://schemas.microsoft.com/office/drawing/2014/main" id="{61BFDAB5-1409-1FF0-4EC4-C025F943F9F2}"/>
              </a:ext>
            </a:extLst>
          </p:cNvPr>
          <p:cNvSpPr txBox="1"/>
          <p:nvPr/>
        </p:nvSpPr>
        <p:spPr>
          <a:xfrm>
            <a:off x="804498" y="342900"/>
            <a:ext cx="9199259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39"/>
              </a:lnSpc>
            </a:pPr>
            <a:r>
              <a:rPr lang="en-US" sz="4699" spc="4" dirty="0">
                <a:solidFill>
                  <a:srgbClr val="FFFFFF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What this Enables</a:t>
            </a:r>
          </a:p>
        </p:txBody>
      </p:sp>
      <p:sp>
        <p:nvSpPr>
          <p:cNvPr id="64" name="Freeform 64">
            <a:extLst>
              <a:ext uri="{FF2B5EF4-FFF2-40B4-BE49-F238E27FC236}">
                <a16:creationId xmlns:a16="http://schemas.microsoft.com/office/drawing/2014/main" id="{D612BD94-FF62-9377-EA99-86D901B29585}"/>
              </a:ext>
            </a:extLst>
          </p:cNvPr>
          <p:cNvSpPr/>
          <p:nvPr/>
        </p:nvSpPr>
        <p:spPr>
          <a:xfrm>
            <a:off x="15878374" y="-126784"/>
            <a:ext cx="2538483" cy="1586552"/>
          </a:xfrm>
          <a:custGeom>
            <a:avLst/>
            <a:gdLst/>
            <a:ahLst/>
            <a:cxnLst/>
            <a:rect l="l" t="t" r="r" b="b"/>
            <a:pathLst>
              <a:path w="3384644" h="2115402">
                <a:moveTo>
                  <a:pt x="0" y="0"/>
                </a:moveTo>
                <a:lnTo>
                  <a:pt x="3384643" y="0"/>
                </a:lnTo>
                <a:lnTo>
                  <a:pt x="3384643" y="2115402"/>
                </a:lnTo>
                <a:lnTo>
                  <a:pt x="0" y="2115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3E6AA9-53E7-63A3-4544-567F106444A7}"/>
              </a:ext>
            </a:extLst>
          </p:cNvPr>
          <p:cNvSpPr txBox="1">
            <a:spLocks/>
          </p:cNvSpPr>
          <p:nvPr/>
        </p:nvSpPr>
        <p:spPr>
          <a:xfrm>
            <a:off x="2286000" y="2705100"/>
            <a:ext cx="13592374" cy="685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+mn-lt"/>
              </a:rPr>
              <a:t>Shared frameworks create:</a:t>
            </a:r>
          </a:p>
          <a:p>
            <a:endParaRPr lang="en-US" sz="3600" dirty="0">
              <a:latin typeface="+mn-lt"/>
            </a:endParaRPr>
          </a:p>
          <a:p>
            <a:pPr lvl="1"/>
            <a:r>
              <a:rPr lang="en-US" sz="3600" dirty="0">
                <a:latin typeface="+mn-lt"/>
              </a:rPr>
              <a:t>Collaboration at scale</a:t>
            </a:r>
          </a:p>
          <a:p>
            <a:pPr lvl="1"/>
            <a:endParaRPr lang="en-US" sz="3600" dirty="0">
              <a:latin typeface="+mn-lt"/>
            </a:endParaRPr>
          </a:p>
          <a:p>
            <a:pPr lvl="1"/>
            <a:r>
              <a:rPr lang="en-US" sz="3600" dirty="0">
                <a:latin typeface="+mn-lt"/>
              </a:rPr>
              <a:t>Coordinated whole-of-government delivery becomes achievable</a:t>
            </a:r>
          </a:p>
        </p:txBody>
      </p:sp>
    </p:spTree>
    <p:extLst>
      <p:ext uri="{BB962C8B-B14F-4D97-AF65-F5344CB8AC3E}">
        <p14:creationId xmlns:p14="http://schemas.microsoft.com/office/powerpoint/2010/main" val="244097476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77FDA-DB49-472F-122C-8E56521C5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17EE51A-A853-18A9-EB55-15AC47E2A79E}"/>
              </a:ext>
            </a:extLst>
          </p:cNvPr>
          <p:cNvGrpSpPr/>
          <p:nvPr/>
        </p:nvGrpSpPr>
        <p:grpSpPr>
          <a:xfrm>
            <a:off x="0" y="0"/>
            <a:ext cx="18288000" cy="1332984"/>
            <a:chOff x="0" y="0"/>
            <a:chExt cx="4885835" cy="35107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5B6C2A4-C151-E73D-9003-6D7291822ECA}"/>
                </a:ext>
              </a:extLst>
            </p:cNvPr>
            <p:cNvSpPr/>
            <p:nvPr/>
          </p:nvSpPr>
          <p:spPr>
            <a:xfrm>
              <a:off x="0" y="0"/>
              <a:ext cx="4885835" cy="351074"/>
            </a:xfrm>
            <a:custGeom>
              <a:avLst/>
              <a:gdLst/>
              <a:ahLst/>
              <a:cxnLst/>
              <a:rect l="l" t="t" r="r" b="b"/>
              <a:pathLst>
                <a:path w="4885835" h="351074">
                  <a:moveTo>
                    <a:pt x="2504" y="0"/>
                  </a:moveTo>
                  <a:lnTo>
                    <a:pt x="4883331" y="0"/>
                  </a:lnTo>
                  <a:cubicBezTo>
                    <a:pt x="4883995" y="0"/>
                    <a:pt x="4884632" y="264"/>
                    <a:pt x="4885102" y="733"/>
                  </a:cubicBezTo>
                  <a:cubicBezTo>
                    <a:pt x="4885571" y="1203"/>
                    <a:pt x="4885835" y="1840"/>
                    <a:pt x="4885835" y="2504"/>
                  </a:cubicBezTo>
                  <a:lnTo>
                    <a:pt x="4885835" y="348570"/>
                  </a:lnTo>
                  <a:cubicBezTo>
                    <a:pt x="4885835" y="349234"/>
                    <a:pt x="4885571" y="349871"/>
                    <a:pt x="4885102" y="350341"/>
                  </a:cubicBezTo>
                  <a:cubicBezTo>
                    <a:pt x="4884632" y="350810"/>
                    <a:pt x="4883995" y="351074"/>
                    <a:pt x="4883331" y="351074"/>
                  </a:cubicBezTo>
                  <a:lnTo>
                    <a:pt x="2504" y="351074"/>
                  </a:lnTo>
                  <a:cubicBezTo>
                    <a:pt x="1840" y="351074"/>
                    <a:pt x="1203" y="350810"/>
                    <a:pt x="733" y="350341"/>
                  </a:cubicBezTo>
                  <a:cubicBezTo>
                    <a:pt x="264" y="349871"/>
                    <a:pt x="0" y="349234"/>
                    <a:pt x="0" y="348570"/>
                  </a:cubicBezTo>
                  <a:lnTo>
                    <a:pt x="0" y="2504"/>
                  </a:lnTo>
                  <a:cubicBezTo>
                    <a:pt x="0" y="1840"/>
                    <a:pt x="264" y="1203"/>
                    <a:pt x="733" y="733"/>
                  </a:cubicBezTo>
                  <a:cubicBezTo>
                    <a:pt x="1203" y="264"/>
                    <a:pt x="1840" y="0"/>
                    <a:pt x="2504" y="0"/>
                  </a:cubicBezTo>
                  <a:close/>
                </a:path>
              </a:pathLst>
            </a:custGeom>
            <a:solidFill>
              <a:srgbClr val="0C3C6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11BEF63-CEEE-A94C-F29B-E6A312B40851}"/>
                </a:ext>
              </a:extLst>
            </p:cNvPr>
            <p:cNvSpPr txBox="1"/>
            <p:nvPr/>
          </p:nvSpPr>
          <p:spPr>
            <a:xfrm>
              <a:off x="0" y="-38100"/>
              <a:ext cx="4885835" cy="3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5"/>
                </a:lnSpc>
              </a:pPr>
              <a:endParaRPr/>
            </a:p>
          </p:txBody>
        </p:sp>
      </p:grpSp>
      <p:sp>
        <p:nvSpPr>
          <p:cNvPr id="64" name="Freeform 64">
            <a:extLst>
              <a:ext uri="{FF2B5EF4-FFF2-40B4-BE49-F238E27FC236}">
                <a16:creationId xmlns:a16="http://schemas.microsoft.com/office/drawing/2014/main" id="{DFE9B824-8605-A6E2-3475-9E3487FD9AC0}"/>
              </a:ext>
            </a:extLst>
          </p:cNvPr>
          <p:cNvSpPr/>
          <p:nvPr/>
        </p:nvSpPr>
        <p:spPr>
          <a:xfrm>
            <a:off x="15878374" y="-126784"/>
            <a:ext cx="2538483" cy="1586552"/>
          </a:xfrm>
          <a:custGeom>
            <a:avLst/>
            <a:gdLst/>
            <a:ahLst/>
            <a:cxnLst/>
            <a:rect l="l" t="t" r="r" b="b"/>
            <a:pathLst>
              <a:path w="3384644" h="2115402">
                <a:moveTo>
                  <a:pt x="0" y="0"/>
                </a:moveTo>
                <a:lnTo>
                  <a:pt x="3384643" y="0"/>
                </a:lnTo>
                <a:lnTo>
                  <a:pt x="3384643" y="2115402"/>
                </a:lnTo>
                <a:lnTo>
                  <a:pt x="0" y="2115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EACA1B-CC82-B802-A075-59DA41880871}"/>
              </a:ext>
            </a:extLst>
          </p:cNvPr>
          <p:cNvSpPr txBox="1"/>
          <p:nvPr/>
        </p:nvSpPr>
        <p:spPr>
          <a:xfrm>
            <a:off x="1219200" y="4275570"/>
            <a:ext cx="15621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SzPct val="70000"/>
            </a:pPr>
            <a:r>
              <a:rPr lang="en-US" sz="4000" b="1" dirty="0"/>
              <a:t>When procurement is designed at scale, speed, probity and outcomes reinforce each other</a:t>
            </a:r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265682573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0403840" cy="58521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03840" cy="5852160"/>
            </a:xfrm>
            <a:custGeom>
              <a:avLst/>
              <a:gdLst/>
              <a:ahLst/>
              <a:cxnLst/>
              <a:rect l="l" t="t" r="r" b="b"/>
              <a:pathLst>
                <a:path w="10403840" h="5852160">
                  <a:moveTo>
                    <a:pt x="0" y="0"/>
                  </a:moveTo>
                  <a:lnTo>
                    <a:pt x="10403840" y="0"/>
                  </a:lnTo>
                  <a:lnTo>
                    <a:pt x="10403840" y="5852160"/>
                  </a:lnTo>
                  <a:lnTo>
                    <a:pt x="0" y="5852160"/>
                  </a:lnTo>
                  <a:close/>
                </a:path>
              </a:pathLst>
            </a:custGeom>
            <a:solidFill>
              <a:srgbClr val="0C3C6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0403840" cy="5871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0" y="0"/>
            <a:ext cx="9442622" cy="10287000"/>
          </a:xfrm>
          <a:custGeom>
            <a:avLst/>
            <a:gdLst/>
            <a:ahLst/>
            <a:cxnLst/>
            <a:rect l="l" t="t" r="r" b="b"/>
            <a:pathLst>
              <a:path w="9442622" h="10287000">
                <a:moveTo>
                  <a:pt x="9442622" y="0"/>
                </a:moveTo>
                <a:lnTo>
                  <a:pt x="0" y="0"/>
                </a:lnTo>
                <a:lnTo>
                  <a:pt x="0" y="10287000"/>
                </a:lnTo>
                <a:lnTo>
                  <a:pt x="9442622" y="10287000"/>
                </a:lnTo>
                <a:lnTo>
                  <a:pt x="9442622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 l="-68731" r="-85242" b="-31134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1771947" y="2672431"/>
            <a:ext cx="8972253" cy="4942137"/>
            <a:chOff x="0" y="0"/>
            <a:chExt cx="1464824" cy="124252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64824" cy="1242529"/>
            </a:xfrm>
            <a:custGeom>
              <a:avLst/>
              <a:gdLst/>
              <a:ahLst/>
              <a:cxnLst/>
              <a:rect l="l" t="t" r="r" b="b"/>
              <a:pathLst>
                <a:path w="1464824" h="1242529">
                  <a:moveTo>
                    <a:pt x="17274" y="0"/>
                  </a:moveTo>
                  <a:lnTo>
                    <a:pt x="1447550" y="0"/>
                  </a:lnTo>
                  <a:cubicBezTo>
                    <a:pt x="1452131" y="0"/>
                    <a:pt x="1456525" y="1820"/>
                    <a:pt x="1459764" y="5060"/>
                  </a:cubicBezTo>
                  <a:cubicBezTo>
                    <a:pt x="1463004" y="8299"/>
                    <a:pt x="1464824" y="12693"/>
                    <a:pt x="1464824" y="17274"/>
                  </a:cubicBezTo>
                  <a:lnTo>
                    <a:pt x="1464824" y="1225255"/>
                  </a:lnTo>
                  <a:cubicBezTo>
                    <a:pt x="1464824" y="1229836"/>
                    <a:pt x="1463004" y="1234230"/>
                    <a:pt x="1459764" y="1237470"/>
                  </a:cubicBezTo>
                  <a:cubicBezTo>
                    <a:pt x="1456525" y="1240709"/>
                    <a:pt x="1452131" y="1242529"/>
                    <a:pt x="1447550" y="1242529"/>
                  </a:cubicBezTo>
                  <a:lnTo>
                    <a:pt x="17274" y="1242529"/>
                  </a:lnTo>
                  <a:cubicBezTo>
                    <a:pt x="12693" y="1242529"/>
                    <a:pt x="8299" y="1240709"/>
                    <a:pt x="5060" y="1237470"/>
                  </a:cubicBezTo>
                  <a:cubicBezTo>
                    <a:pt x="1820" y="1234230"/>
                    <a:pt x="0" y="1229836"/>
                    <a:pt x="0" y="1225255"/>
                  </a:cubicBezTo>
                  <a:lnTo>
                    <a:pt x="0" y="17274"/>
                  </a:lnTo>
                  <a:cubicBezTo>
                    <a:pt x="0" y="12693"/>
                    <a:pt x="1820" y="8299"/>
                    <a:pt x="5060" y="5060"/>
                  </a:cubicBezTo>
                  <a:cubicBezTo>
                    <a:pt x="8299" y="1820"/>
                    <a:pt x="12693" y="0"/>
                    <a:pt x="17274" y="0"/>
                  </a:cubicBezTo>
                  <a:close/>
                </a:path>
              </a:pathLst>
            </a:custGeom>
            <a:solidFill>
              <a:srgbClr val="BCE2F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464824" cy="1252054"/>
            </a:xfrm>
            <a:prstGeom prst="rect">
              <a:avLst/>
            </a:prstGeom>
          </p:spPr>
          <p:txBody>
            <a:bodyPr lIns="53216" tIns="53216" rIns="53216" bIns="53216" rtlCol="0" anchor="ctr"/>
            <a:lstStyle/>
            <a:p>
              <a:pPr algn="ctr">
                <a:lnSpc>
                  <a:spcPts val="30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543728" y="3178466"/>
            <a:ext cx="2282749" cy="579858"/>
            <a:chOff x="0" y="0"/>
            <a:chExt cx="573918" cy="1457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73918" cy="145785"/>
            </a:xfrm>
            <a:custGeom>
              <a:avLst/>
              <a:gdLst/>
              <a:ahLst/>
              <a:cxnLst/>
              <a:rect l="l" t="t" r="r" b="b"/>
              <a:pathLst>
                <a:path w="573918" h="145785">
                  <a:moveTo>
                    <a:pt x="44089" y="0"/>
                  </a:moveTo>
                  <a:lnTo>
                    <a:pt x="529829" y="0"/>
                  </a:lnTo>
                  <a:cubicBezTo>
                    <a:pt x="554179" y="0"/>
                    <a:pt x="573918" y="19739"/>
                    <a:pt x="573918" y="44089"/>
                  </a:cubicBezTo>
                  <a:lnTo>
                    <a:pt x="573918" y="101696"/>
                  </a:lnTo>
                  <a:cubicBezTo>
                    <a:pt x="573918" y="126046"/>
                    <a:pt x="554179" y="145785"/>
                    <a:pt x="529829" y="145785"/>
                  </a:cubicBezTo>
                  <a:lnTo>
                    <a:pt x="44089" y="145785"/>
                  </a:lnTo>
                  <a:cubicBezTo>
                    <a:pt x="19739" y="145785"/>
                    <a:pt x="0" y="126046"/>
                    <a:pt x="0" y="101696"/>
                  </a:cubicBezTo>
                  <a:lnTo>
                    <a:pt x="0" y="44089"/>
                  </a:lnTo>
                  <a:cubicBezTo>
                    <a:pt x="0" y="19739"/>
                    <a:pt x="19739" y="0"/>
                    <a:pt x="4408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573918" cy="155310"/>
            </a:xfrm>
            <a:prstGeom prst="rect">
              <a:avLst/>
            </a:prstGeom>
          </p:spPr>
          <p:txBody>
            <a:bodyPr lIns="53216" tIns="53216" rIns="53216" bIns="53216" rtlCol="0" anchor="ctr"/>
            <a:lstStyle/>
            <a:p>
              <a:pPr algn="ctr">
                <a:lnSpc>
                  <a:spcPts val="30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059222" y="3468395"/>
            <a:ext cx="5362303" cy="3350209"/>
          </a:xfrm>
          <a:custGeom>
            <a:avLst/>
            <a:gdLst/>
            <a:ahLst/>
            <a:cxnLst/>
            <a:rect l="l" t="t" r="r" b="b"/>
            <a:pathLst>
              <a:path w="5362303" h="3350209">
                <a:moveTo>
                  <a:pt x="0" y="0"/>
                </a:moveTo>
                <a:lnTo>
                  <a:pt x="5362302" y="0"/>
                </a:lnTo>
                <a:lnTo>
                  <a:pt x="5362302" y="3350210"/>
                </a:lnTo>
                <a:lnTo>
                  <a:pt x="0" y="33502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3" name="TextBox 13"/>
          <p:cNvSpPr txBox="1"/>
          <p:nvPr/>
        </p:nvSpPr>
        <p:spPr>
          <a:xfrm>
            <a:off x="1774804" y="1492987"/>
            <a:ext cx="11646909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39"/>
              </a:lnSpc>
            </a:pPr>
            <a:r>
              <a:rPr lang="en-US" sz="4699" spc="4">
                <a:solidFill>
                  <a:srgbClr val="FFFFFF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Thank you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29547" y="3300120"/>
            <a:ext cx="2111113" cy="3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 b="1">
                <a:solidFill>
                  <a:srgbClr val="000000"/>
                </a:solidFill>
                <a:latin typeface="Roboto Condensed 2 Bold"/>
                <a:ea typeface="Roboto Condensed 2 Bold"/>
                <a:cs typeface="Roboto Condensed 2 Bold"/>
                <a:sym typeface="Roboto Condensed 2 Bold"/>
              </a:rPr>
              <a:t>Contact Details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64188" y="4433369"/>
            <a:ext cx="8680011" cy="1864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800" b="1" dirty="0">
                <a:solidFill>
                  <a:srgbClr val="000000"/>
                </a:solidFill>
                <a:ea typeface="Roboto Condensed 2 Bold"/>
                <a:cs typeface="Roboto Condensed 2 Bold"/>
                <a:sym typeface="Roboto Condensed 2 Bold"/>
              </a:rPr>
              <a:t>Julie Wiggins| </a:t>
            </a:r>
            <a:r>
              <a:rPr lang="en-US" sz="2800" dirty="0">
                <a:solidFill>
                  <a:srgbClr val="000000"/>
                </a:solidFill>
                <a:ea typeface="Roboto Condensed 2"/>
                <a:cs typeface="Roboto Condensed 2"/>
                <a:sym typeface="Roboto Condensed 2"/>
              </a:rPr>
              <a:t>General Manager – Local Government</a:t>
            </a:r>
            <a:endParaRPr lang="en-US" sz="2800" b="1" dirty="0">
              <a:solidFill>
                <a:srgbClr val="000000"/>
              </a:solidFill>
              <a:ea typeface="Roboto Condensed 2 Bold"/>
              <a:cs typeface="Roboto Condensed 2 Bold"/>
              <a:sym typeface="Roboto Condensed 2 Bold"/>
            </a:endParaRPr>
          </a:p>
          <a:p>
            <a:pPr algn="l">
              <a:lnSpc>
                <a:spcPts val="2420"/>
              </a:lnSpc>
            </a:pPr>
            <a:r>
              <a:rPr lang="en-US" sz="2800" b="1" dirty="0">
                <a:solidFill>
                  <a:srgbClr val="000000"/>
                </a:solidFill>
                <a:ea typeface="Roboto Condensed 2 Bold"/>
                <a:cs typeface="Roboto Condensed 2 Bold"/>
                <a:sym typeface="Roboto Condensed 2 Bold"/>
              </a:rPr>
              <a:t>E: </a:t>
            </a:r>
            <a:r>
              <a:rPr lang="en-US" sz="2800" u="sng" dirty="0">
                <a:solidFill>
                  <a:srgbClr val="0538B9"/>
                </a:solidFill>
                <a:ea typeface="Roboto Condensed 2"/>
                <a:cs typeface="Roboto Condensed 2"/>
                <a:sym typeface="Roboto Condensed 2"/>
              </a:rPr>
              <a:t>jwiggins@paltd.com.au</a:t>
            </a:r>
            <a:r>
              <a:rPr lang="en-US" sz="2800" b="1" dirty="0">
                <a:solidFill>
                  <a:srgbClr val="000000"/>
                </a:solidFill>
                <a:ea typeface="Roboto Condensed 2 Bold"/>
                <a:cs typeface="Roboto Condensed 2 Bold"/>
                <a:sym typeface="Roboto Condensed 2 Bold"/>
              </a:rPr>
              <a:t>| P: </a:t>
            </a:r>
            <a:r>
              <a:rPr lang="en-US" sz="2800" dirty="0">
                <a:solidFill>
                  <a:srgbClr val="000000"/>
                </a:solidFill>
                <a:ea typeface="Roboto Condensed 2"/>
                <a:cs typeface="Roboto Condensed 2"/>
                <a:sym typeface="Roboto Condensed 2"/>
              </a:rPr>
              <a:t>0429 523 346</a:t>
            </a:r>
          </a:p>
          <a:p>
            <a:pPr algn="l">
              <a:lnSpc>
                <a:spcPts val="2420"/>
              </a:lnSpc>
            </a:pPr>
            <a:endParaRPr lang="en-US" sz="2800" dirty="0">
              <a:solidFill>
                <a:srgbClr val="000000"/>
              </a:solidFill>
              <a:ea typeface="Roboto Condensed 2"/>
              <a:cs typeface="Roboto Condensed 2"/>
              <a:sym typeface="Roboto Condensed 2"/>
            </a:endParaRPr>
          </a:p>
          <a:p>
            <a:pPr algn="l">
              <a:lnSpc>
                <a:spcPts val="2420"/>
              </a:lnSpc>
            </a:pPr>
            <a:endParaRPr lang="en-US" sz="2800" dirty="0">
              <a:solidFill>
                <a:srgbClr val="000000"/>
              </a:solidFill>
              <a:ea typeface="Roboto Condensed 2"/>
              <a:cs typeface="Roboto Condensed 2"/>
              <a:sym typeface="Roboto Condensed 2"/>
            </a:endParaRPr>
          </a:p>
          <a:p>
            <a:pPr algn="l">
              <a:lnSpc>
                <a:spcPts val="2420"/>
              </a:lnSpc>
            </a:pPr>
            <a:r>
              <a:rPr lang="en-US" sz="2800" b="1" dirty="0">
                <a:solidFill>
                  <a:srgbClr val="000000"/>
                </a:solidFill>
                <a:ea typeface="Roboto Condensed 2 Bold"/>
                <a:cs typeface="Roboto Condensed 2 Bold"/>
                <a:sym typeface="Roboto Condensed 2 Bold"/>
              </a:rPr>
              <a:t>Craig Russell | </a:t>
            </a:r>
            <a:r>
              <a:rPr lang="en-US" sz="2800" dirty="0">
                <a:solidFill>
                  <a:srgbClr val="000000"/>
                </a:solidFill>
                <a:ea typeface="Roboto Condensed 2"/>
                <a:cs typeface="Roboto Condensed 2"/>
                <a:sym typeface="Roboto Condensed 2"/>
              </a:rPr>
              <a:t>Business Manager – Local Government</a:t>
            </a:r>
          </a:p>
          <a:p>
            <a:pPr algn="l">
              <a:lnSpc>
                <a:spcPts val="2420"/>
              </a:lnSpc>
            </a:pPr>
            <a:r>
              <a:rPr lang="en-US" sz="2800" b="1" dirty="0">
                <a:solidFill>
                  <a:srgbClr val="000000"/>
                </a:solidFill>
                <a:ea typeface="Roboto Condensed 2 Bold"/>
                <a:cs typeface="Roboto Condensed 2 Bold"/>
                <a:sym typeface="Roboto Condensed 2 Bold"/>
              </a:rPr>
              <a:t>E: </a:t>
            </a:r>
            <a:r>
              <a:rPr lang="en-US" sz="2800" u="sng" dirty="0">
                <a:solidFill>
                  <a:srgbClr val="0538B9"/>
                </a:solidFill>
                <a:ea typeface="Roboto Condensed 2"/>
                <a:cs typeface="Roboto Condensed 2"/>
                <a:sym typeface="Roboto Condensed 2"/>
                <a:hlinkClick r:id="rId5" tooltip="mailto:scooper@paltd.com.au"/>
              </a:rPr>
              <a:t>crussell@paltd.com.au</a:t>
            </a:r>
            <a:r>
              <a:rPr lang="en-US" sz="2800" b="1" dirty="0">
                <a:solidFill>
                  <a:srgbClr val="000000"/>
                </a:solidFill>
                <a:ea typeface="Roboto Condensed 2 Bold"/>
                <a:cs typeface="Roboto Condensed 2 Bold"/>
                <a:sym typeface="Roboto Condensed 2 Bold"/>
              </a:rPr>
              <a:t> | P: </a:t>
            </a:r>
            <a:r>
              <a:rPr lang="en-US" sz="2800" dirty="0">
                <a:solidFill>
                  <a:srgbClr val="000000"/>
                </a:solidFill>
                <a:ea typeface="Roboto Condensed 2"/>
                <a:cs typeface="Roboto Condensed 2"/>
                <a:sym typeface="Roboto Condensed 2"/>
              </a:rPr>
              <a:t>0475 707 335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62D32-B1CE-A34C-B45C-0ED700C85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9D93E58-6F14-3A53-992A-05BFC90B3CAA}"/>
              </a:ext>
            </a:extLst>
          </p:cNvPr>
          <p:cNvGrpSpPr/>
          <p:nvPr/>
        </p:nvGrpSpPr>
        <p:grpSpPr>
          <a:xfrm>
            <a:off x="-36169" y="0"/>
            <a:ext cx="18324170" cy="1332984"/>
            <a:chOff x="0" y="0"/>
            <a:chExt cx="4885835" cy="35107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A4BA83D-2852-8F9F-38C4-820B1E8114C3}"/>
                </a:ext>
              </a:extLst>
            </p:cNvPr>
            <p:cNvSpPr/>
            <p:nvPr/>
          </p:nvSpPr>
          <p:spPr>
            <a:xfrm>
              <a:off x="0" y="0"/>
              <a:ext cx="4885835" cy="351074"/>
            </a:xfrm>
            <a:custGeom>
              <a:avLst/>
              <a:gdLst/>
              <a:ahLst/>
              <a:cxnLst/>
              <a:rect l="l" t="t" r="r" b="b"/>
              <a:pathLst>
                <a:path w="4885835" h="351074">
                  <a:moveTo>
                    <a:pt x="2504" y="0"/>
                  </a:moveTo>
                  <a:lnTo>
                    <a:pt x="4883331" y="0"/>
                  </a:lnTo>
                  <a:cubicBezTo>
                    <a:pt x="4883995" y="0"/>
                    <a:pt x="4884632" y="264"/>
                    <a:pt x="4885102" y="733"/>
                  </a:cubicBezTo>
                  <a:cubicBezTo>
                    <a:pt x="4885571" y="1203"/>
                    <a:pt x="4885835" y="1840"/>
                    <a:pt x="4885835" y="2504"/>
                  </a:cubicBezTo>
                  <a:lnTo>
                    <a:pt x="4885835" y="348570"/>
                  </a:lnTo>
                  <a:cubicBezTo>
                    <a:pt x="4885835" y="349234"/>
                    <a:pt x="4885571" y="349871"/>
                    <a:pt x="4885102" y="350341"/>
                  </a:cubicBezTo>
                  <a:cubicBezTo>
                    <a:pt x="4884632" y="350810"/>
                    <a:pt x="4883995" y="351074"/>
                    <a:pt x="4883331" y="351074"/>
                  </a:cubicBezTo>
                  <a:lnTo>
                    <a:pt x="2504" y="351074"/>
                  </a:lnTo>
                  <a:cubicBezTo>
                    <a:pt x="1840" y="351074"/>
                    <a:pt x="1203" y="350810"/>
                    <a:pt x="733" y="350341"/>
                  </a:cubicBezTo>
                  <a:cubicBezTo>
                    <a:pt x="264" y="349871"/>
                    <a:pt x="0" y="349234"/>
                    <a:pt x="0" y="348570"/>
                  </a:cubicBezTo>
                  <a:lnTo>
                    <a:pt x="0" y="2504"/>
                  </a:lnTo>
                  <a:cubicBezTo>
                    <a:pt x="0" y="1840"/>
                    <a:pt x="264" y="1203"/>
                    <a:pt x="733" y="733"/>
                  </a:cubicBezTo>
                  <a:cubicBezTo>
                    <a:pt x="1203" y="264"/>
                    <a:pt x="1840" y="0"/>
                    <a:pt x="2504" y="0"/>
                  </a:cubicBezTo>
                  <a:close/>
                </a:path>
              </a:pathLst>
            </a:custGeom>
            <a:solidFill>
              <a:srgbClr val="0C3C6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2412BA0-47C7-DE1E-8B0E-079F55EADD2A}"/>
                </a:ext>
              </a:extLst>
            </p:cNvPr>
            <p:cNvSpPr txBox="1"/>
            <p:nvPr/>
          </p:nvSpPr>
          <p:spPr>
            <a:xfrm>
              <a:off x="0" y="-38100"/>
              <a:ext cx="4885835" cy="3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5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8A189200-4888-F744-CD8E-0029566C703B}"/>
              </a:ext>
            </a:extLst>
          </p:cNvPr>
          <p:cNvSpPr txBox="1"/>
          <p:nvPr/>
        </p:nvSpPr>
        <p:spPr>
          <a:xfrm>
            <a:off x="804498" y="342900"/>
            <a:ext cx="9199259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39"/>
              </a:lnSpc>
            </a:pPr>
            <a:r>
              <a:rPr lang="en-US" sz="4699" spc="4" dirty="0">
                <a:solidFill>
                  <a:srgbClr val="FFFFFF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Reducing Red Tape at Scale</a:t>
            </a:r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58D8E568-ADAD-84DD-C316-084B9C889062}"/>
              </a:ext>
            </a:extLst>
          </p:cNvPr>
          <p:cNvSpPr/>
          <p:nvPr/>
        </p:nvSpPr>
        <p:spPr>
          <a:xfrm>
            <a:off x="15544800" y="-144661"/>
            <a:ext cx="2538483" cy="1586552"/>
          </a:xfrm>
          <a:custGeom>
            <a:avLst/>
            <a:gdLst/>
            <a:ahLst/>
            <a:cxnLst/>
            <a:rect l="l" t="t" r="r" b="b"/>
            <a:pathLst>
              <a:path w="3384644" h="2115402">
                <a:moveTo>
                  <a:pt x="0" y="0"/>
                </a:moveTo>
                <a:lnTo>
                  <a:pt x="3384643" y="0"/>
                </a:lnTo>
                <a:lnTo>
                  <a:pt x="3384643" y="2115402"/>
                </a:lnTo>
                <a:lnTo>
                  <a:pt x="0" y="2115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F8090BB-37A1-BD52-1DC8-1405F739775D}"/>
              </a:ext>
            </a:extLst>
          </p:cNvPr>
          <p:cNvSpPr txBox="1">
            <a:spLocks/>
          </p:cNvSpPr>
          <p:nvPr/>
        </p:nvSpPr>
        <p:spPr>
          <a:xfrm>
            <a:off x="1676400" y="1853358"/>
            <a:ext cx="13868400" cy="747523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>
              <a:solidFill>
                <a:srgbClr val="FF0000"/>
              </a:solidFill>
              <a:latin typeface="+mn-lt"/>
            </a:endParaRPr>
          </a:p>
          <a:p>
            <a:r>
              <a:rPr lang="en-US" sz="4000" dirty="0">
                <a:latin typeface="+mn-lt"/>
                <a:ea typeface="Roboto Condensed Light"/>
                <a:cs typeface="Roboto Condensed Light"/>
              </a:rPr>
              <a:t>Faster Procurement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3600" dirty="0">
                <a:latin typeface="+mn-lt"/>
                <a:ea typeface="Roboto Condensed Light"/>
                <a:cs typeface="Roboto Condensed Light"/>
              </a:rPr>
              <a:t>Removing duplication that adds no value 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3600" dirty="0">
              <a:latin typeface="+mn-lt"/>
              <a:ea typeface="Roboto Condensed Light"/>
              <a:cs typeface="Roboto Condensed Light"/>
            </a:endParaRPr>
          </a:p>
          <a:p>
            <a:r>
              <a:rPr lang="en-US" sz="4000" dirty="0">
                <a:latin typeface="+mn-lt"/>
                <a:ea typeface="Roboto Condensed Light"/>
                <a:cs typeface="Roboto Condensed Light"/>
              </a:rPr>
              <a:t>Stronger Probity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3600" dirty="0">
                <a:latin typeface="+mn-lt"/>
              </a:rPr>
              <a:t>When designed once &amp; applied consistently </a:t>
            </a:r>
            <a:endParaRPr lang="en-US" sz="3600" dirty="0">
              <a:latin typeface="+mn-lt"/>
              <a:ea typeface="Roboto Condensed Light"/>
              <a:cs typeface="Roboto Condensed Light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sz="3600" dirty="0">
              <a:latin typeface="+mn-lt"/>
              <a:ea typeface="Roboto Condensed Light"/>
              <a:cs typeface="Roboto Condensed Light"/>
            </a:endParaRPr>
          </a:p>
          <a:p>
            <a:r>
              <a:rPr lang="en-US" sz="4000" dirty="0">
                <a:latin typeface="+mn-lt"/>
                <a:ea typeface="Roboto Condensed Light"/>
                <a:cs typeface="Roboto Condensed Light"/>
              </a:rPr>
              <a:t>Better Outcomes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>
                <a:latin typeface="+mn-lt"/>
              </a:rPr>
              <a:t>Reduce admin burden → Better value, smarter risk management, improved delivery.</a:t>
            </a:r>
            <a:r>
              <a:rPr lang="en-US" dirty="0">
                <a:latin typeface="+mn-lt"/>
              </a:rPr>
              <a:t>.</a:t>
            </a:r>
          </a:p>
          <a:p>
            <a:pPr marL="457200" lvl="1" indent="0">
              <a:buNone/>
            </a:pPr>
            <a:endParaRPr lang="en-US" sz="3600" dirty="0">
              <a:latin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sz="3600" dirty="0">
              <a:latin typeface="+mn-lt"/>
              <a:ea typeface="Roboto Condensed Light"/>
              <a:cs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92376212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332984"/>
            <a:chOff x="0" y="0"/>
            <a:chExt cx="4885835" cy="351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5835" cy="351074"/>
            </a:xfrm>
            <a:custGeom>
              <a:avLst/>
              <a:gdLst/>
              <a:ahLst/>
              <a:cxnLst/>
              <a:rect l="l" t="t" r="r" b="b"/>
              <a:pathLst>
                <a:path w="4885835" h="351074">
                  <a:moveTo>
                    <a:pt x="2504" y="0"/>
                  </a:moveTo>
                  <a:lnTo>
                    <a:pt x="4883331" y="0"/>
                  </a:lnTo>
                  <a:cubicBezTo>
                    <a:pt x="4883995" y="0"/>
                    <a:pt x="4884632" y="264"/>
                    <a:pt x="4885102" y="733"/>
                  </a:cubicBezTo>
                  <a:cubicBezTo>
                    <a:pt x="4885571" y="1203"/>
                    <a:pt x="4885835" y="1840"/>
                    <a:pt x="4885835" y="2504"/>
                  </a:cubicBezTo>
                  <a:lnTo>
                    <a:pt x="4885835" y="348570"/>
                  </a:lnTo>
                  <a:cubicBezTo>
                    <a:pt x="4885835" y="349234"/>
                    <a:pt x="4885571" y="349871"/>
                    <a:pt x="4885102" y="350341"/>
                  </a:cubicBezTo>
                  <a:cubicBezTo>
                    <a:pt x="4884632" y="350810"/>
                    <a:pt x="4883995" y="351074"/>
                    <a:pt x="4883331" y="351074"/>
                  </a:cubicBezTo>
                  <a:lnTo>
                    <a:pt x="2504" y="351074"/>
                  </a:lnTo>
                  <a:cubicBezTo>
                    <a:pt x="1840" y="351074"/>
                    <a:pt x="1203" y="350810"/>
                    <a:pt x="733" y="350341"/>
                  </a:cubicBezTo>
                  <a:cubicBezTo>
                    <a:pt x="264" y="349871"/>
                    <a:pt x="0" y="349234"/>
                    <a:pt x="0" y="348570"/>
                  </a:cubicBezTo>
                  <a:lnTo>
                    <a:pt x="0" y="2504"/>
                  </a:lnTo>
                  <a:cubicBezTo>
                    <a:pt x="0" y="1840"/>
                    <a:pt x="264" y="1203"/>
                    <a:pt x="733" y="733"/>
                  </a:cubicBezTo>
                  <a:cubicBezTo>
                    <a:pt x="1203" y="264"/>
                    <a:pt x="1840" y="0"/>
                    <a:pt x="2504" y="0"/>
                  </a:cubicBezTo>
                  <a:close/>
                </a:path>
              </a:pathLst>
            </a:custGeom>
            <a:solidFill>
              <a:srgbClr val="0C3C6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85835" cy="3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5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804498" y="323850"/>
            <a:ext cx="9199259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spc="4" dirty="0">
                <a:solidFill>
                  <a:srgbClr val="FFFFFF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Red Tape isn’t the Enemy</a:t>
            </a:r>
          </a:p>
        </p:txBody>
      </p:sp>
      <p:sp>
        <p:nvSpPr>
          <p:cNvPr id="46" name="Freeform 46"/>
          <p:cNvSpPr/>
          <p:nvPr/>
        </p:nvSpPr>
        <p:spPr>
          <a:xfrm>
            <a:off x="15850665" y="-124638"/>
            <a:ext cx="2538483" cy="1586552"/>
          </a:xfrm>
          <a:custGeom>
            <a:avLst/>
            <a:gdLst/>
            <a:ahLst/>
            <a:cxnLst/>
            <a:rect l="l" t="t" r="r" b="b"/>
            <a:pathLst>
              <a:path w="3384644" h="2115402">
                <a:moveTo>
                  <a:pt x="0" y="0"/>
                </a:moveTo>
                <a:lnTo>
                  <a:pt x="3384643" y="0"/>
                </a:lnTo>
                <a:lnTo>
                  <a:pt x="3384643" y="2115402"/>
                </a:lnTo>
                <a:lnTo>
                  <a:pt x="0" y="2115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2976B534-0FC2-8534-352B-4086D3420D90}"/>
              </a:ext>
            </a:extLst>
          </p:cNvPr>
          <p:cNvSpPr txBox="1">
            <a:spLocks/>
          </p:cNvSpPr>
          <p:nvPr/>
        </p:nvSpPr>
        <p:spPr>
          <a:xfrm>
            <a:off x="1447800" y="1878143"/>
            <a:ext cx="14935200" cy="7470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AU" sz="3600" dirty="0">
                <a:latin typeface="+mn-lt"/>
              </a:rPr>
              <a:t>Red tape isn’t the enemy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3600" dirty="0">
                <a:latin typeface="+mn-lt"/>
              </a:rPr>
              <a:t>Probity isn’t the problem</a:t>
            </a:r>
          </a:p>
          <a:p>
            <a:pPr marL="0" indent="0">
              <a:buNone/>
            </a:pPr>
            <a:endParaRPr lang="en-US" sz="3600" dirty="0">
              <a:latin typeface="+mn-lt"/>
            </a:endParaRPr>
          </a:p>
          <a:p>
            <a:pPr marL="0" indent="0">
              <a:buNone/>
            </a:pPr>
            <a:r>
              <a:rPr lang="en-AU" sz="3600" dirty="0">
                <a:solidFill>
                  <a:srgbClr val="FF0000"/>
                </a:solidFill>
                <a:latin typeface="+mn-lt"/>
              </a:rPr>
              <a:t>DUPLICATION IS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latin typeface="+mn-lt"/>
              </a:rPr>
              <a:t>Repeating the same market engagement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latin typeface="+mn-lt"/>
              </a:rPr>
              <a:t>Re-running the same compliance checks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latin typeface="+mn-lt"/>
              </a:rPr>
              <a:t>Rebuilding the same evaluation frameworks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latin typeface="+mn-lt"/>
              </a:rPr>
              <a:t>Renegotiating the same contract terms</a:t>
            </a:r>
            <a:endParaRPr lang="en-AU" sz="3600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endParaRPr lang="en-US" sz="320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727" y="0"/>
            <a:ext cx="18299728" cy="1332984"/>
            <a:chOff x="0" y="0"/>
            <a:chExt cx="4885835" cy="351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5835" cy="351074"/>
            </a:xfrm>
            <a:custGeom>
              <a:avLst/>
              <a:gdLst/>
              <a:ahLst/>
              <a:cxnLst/>
              <a:rect l="l" t="t" r="r" b="b"/>
              <a:pathLst>
                <a:path w="4885835" h="351074">
                  <a:moveTo>
                    <a:pt x="2504" y="0"/>
                  </a:moveTo>
                  <a:lnTo>
                    <a:pt x="4883331" y="0"/>
                  </a:lnTo>
                  <a:cubicBezTo>
                    <a:pt x="4883995" y="0"/>
                    <a:pt x="4884632" y="264"/>
                    <a:pt x="4885102" y="733"/>
                  </a:cubicBezTo>
                  <a:cubicBezTo>
                    <a:pt x="4885571" y="1203"/>
                    <a:pt x="4885835" y="1840"/>
                    <a:pt x="4885835" y="2504"/>
                  </a:cubicBezTo>
                  <a:lnTo>
                    <a:pt x="4885835" y="348570"/>
                  </a:lnTo>
                  <a:cubicBezTo>
                    <a:pt x="4885835" y="349234"/>
                    <a:pt x="4885571" y="349871"/>
                    <a:pt x="4885102" y="350341"/>
                  </a:cubicBezTo>
                  <a:cubicBezTo>
                    <a:pt x="4884632" y="350810"/>
                    <a:pt x="4883995" y="351074"/>
                    <a:pt x="4883331" y="351074"/>
                  </a:cubicBezTo>
                  <a:lnTo>
                    <a:pt x="2504" y="351074"/>
                  </a:lnTo>
                  <a:cubicBezTo>
                    <a:pt x="1840" y="351074"/>
                    <a:pt x="1203" y="350810"/>
                    <a:pt x="733" y="350341"/>
                  </a:cubicBezTo>
                  <a:cubicBezTo>
                    <a:pt x="264" y="349871"/>
                    <a:pt x="0" y="349234"/>
                    <a:pt x="0" y="348570"/>
                  </a:cubicBezTo>
                  <a:lnTo>
                    <a:pt x="0" y="2504"/>
                  </a:lnTo>
                  <a:cubicBezTo>
                    <a:pt x="0" y="1840"/>
                    <a:pt x="264" y="1203"/>
                    <a:pt x="733" y="733"/>
                  </a:cubicBezTo>
                  <a:cubicBezTo>
                    <a:pt x="1203" y="264"/>
                    <a:pt x="1840" y="0"/>
                    <a:pt x="2504" y="0"/>
                  </a:cubicBezTo>
                  <a:close/>
                </a:path>
              </a:pathLst>
            </a:custGeom>
            <a:solidFill>
              <a:srgbClr val="0C3C6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85835" cy="3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727" y="-15096"/>
            <a:ext cx="18299727" cy="1586552"/>
            <a:chOff x="0" y="0"/>
            <a:chExt cx="24399636" cy="2115402"/>
          </a:xfrm>
        </p:grpSpPr>
        <p:sp>
          <p:nvSpPr>
            <p:cNvPr id="6" name="Freeform 6"/>
            <p:cNvSpPr/>
            <p:nvPr/>
          </p:nvSpPr>
          <p:spPr>
            <a:xfrm>
              <a:off x="0" y="20129"/>
              <a:ext cx="21014993" cy="1777312"/>
            </a:xfrm>
            <a:custGeom>
              <a:avLst/>
              <a:gdLst/>
              <a:ahLst/>
              <a:cxnLst/>
              <a:rect l="l" t="t" r="r" b="b"/>
              <a:pathLst>
                <a:path w="21014993" h="1777312">
                  <a:moveTo>
                    <a:pt x="0" y="0"/>
                  </a:moveTo>
                  <a:lnTo>
                    <a:pt x="21014993" y="0"/>
                  </a:lnTo>
                  <a:lnTo>
                    <a:pt x="21014993" y="1777311"/>
                  </a:lnTo>
                  <a:lnTo>
                    <a:pt x="0" y="1777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999"/>
              </a:blip>
              <a:stretch>
                <a:fillRect l="-16673" t="-59492" r="-58943" b="-1008535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Freeform 7"/>
            <p:cNvSpPr/>
            <p:nvPr/>
          </p:nvSpPr>
          <p:spPr>
            <a:xfrm>
              <a:off x="21014993" y="0"/>
              <a:ext cx="3384644" cy="2115402"/>
            </a:xfrm>
            <a:custGeom>
              <a:avLst/>
              <a:gdLst/>
              <a:ahLst/>
              <a:cxnLst/>
              <a:rect l="l" t="t" r="r" b="b"/>
              <a:pathLst>
                <a:path w="3384644" h="2115402">
                  <a:moveTo>
                    <a:pt x="0" y="0"/>
                  </a:moveTo>
                  <a:lnTo>
                    <a:pt x="3384643" y="0"/>
                  </a:lnTo>
                  <a:lnTo>
                    <a:pt x="3384643" y="2115402"/>
                  </a:lnTo>
                  <a:lnTo>
                    <a:pt x="0" y="2115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38200" y="342900"/>
            <a:ext cx="9199259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spc="4" dirty="0">
                <a:solidFill>
                  <a:srgbClr val="FFFFFF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Defensive Procurement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33068-58F9-13E8-2A7E-1EE0166AC065}"/>
              </a:ext>
            </a:extLst>
          </p:cNvPr>
          <p:cNvSpPr txBox="1"/>
          <p:nvPr/>
        </p:nvSpPr>
        <p:spPr>
          <a:xfrm>
            <a:off x="1447800" y="2705100"/>
            <a:ext cx="14935200" cy="548640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800" baseline="0">
                <a:latin typeface="Roboto Condensed Light" panose="02000000000000000000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 baseline="0">
                <a:latin typeface="Roboto Condensed Light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baseline="0">
                <a:latin typeface="Roboto Condensed Light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baseline="0">
                <a:latin typeface="Roboto Condensed Light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baseline="0">
                <a:latin typeface="Roboto Condensed Light" panose="02000000000000000000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4400" dirty="0">
                <a:latin typeface="+mn-lt"/>
              </a:rPr>
              <a:t>When systems are fragmented -  duplication becomes the default </a:t>
            </a:r>
          </a:p>
          <a:p>
            <a:pPr marL="0" indent="0">
              <a:buNone/>
            </a:pPr>
            <a:endParaRPr lang="en-US" sz="4400" dirty="0">
              <a:latin typeface="+mn-lt"/>
            </a:endParaRPr>
          </a:p>
          <a:p>
            <a:pPr marL="0" indent="0">
              <a:buNone/>
            </a:pPr>
            <a:r>
              <a:rPr lang="en-US" sz="4400" dirty="0">
                <a:latin typeface="+mn-lt"/>
              </a:rPr>
              <a:t>Teams focus on proving process  - rather than improving outcomes</a:t>
            </a:r>
            <a:r>
              <a:rPr lang="en-US" sz="3600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332984"/>
            <a:chOff x="0" y="0"/>
            <a:chExt cx="4885835" cy="351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5835" cy="351074"/>
            </a:xfrm>
            <a:custGeom>
              <a:avLst/>
              <a:gdLst/>
              <a:ahLst/>
              <a:cxnLst/>
              <a:rect l="l" t="t" r="r" b="b"/>
              <a:pathLst>
                <a:path w="4885835" h="351074">
                  <a:moveTo>
                    <a:pt x="2504" y="0"/>
                  </a:moveTo>
                  <a:lnTo>
                    <a:pt x="4883331" y="0"/>
                  </a:lnTo>
                  <a:cubicBezTo>
                    <a:pt x="4883995" y="0"/>
                    <a:pt x="4884632" y="264"/>
                    <a:pt x="4885102" y="733"/>
                  </a:cubicBezTo>
                  <a:cubicBezTo>
                    <a:pt x="4885571" y="1203"/>
                    <a:pt x="4885835" y="1840"/>
                    <a:pt x="4885835" y="2504"/>
                  </a:cubicBezTo>
                  <a:lnTo>
                    <a:pt x="4885835" y="348570"/>
                  </a:lnTo>
                  <a:cubicBezTo>
                    <a:pt x="4885835" y="349234"/>
                    <a:pt x="4885571" y="349871"/>
                    <a:pt x="4885102" y="350341"/>
                  </a:cubicBezTo>
                  <a:cubicBezTo>
                    <a:pt x="4884632" y="350810"/>
                    <a:pt x="4883995" y="351074"/>
                    <a:pt x="4883331" y="351074"/>
                  </a:cubicBezTo>
                  <a:lnTo>
                    <a:pt x="2504" y="351074"/>
                  </a:lnTo>
                  <a:cubicBezTo>
                    <a:pt x="1840" y="351074"/>
                    <a:pt x="1203" y="350810"/>
                    <a:pt x="733" y="350341"/>
                  </a:cubicBezTo>
                  <a:cubicBezTo>
                    <a:pt x="264" y="349871"/>
                    <a:pt x="0" y="349234"/>
                    <a:pt x="0" y="348570"/>
                  </a:cubicBezTo>
                  <a:lnTo>
                    <a:pt x="0" y="2504"/>
                  </a:lnTo>
                  <a:cubicBezTo>
                    <a:pt x="0" y="1840"/>
                    <a:pt x="264" y="1203"/>
                    <a:pt x="733" y="733"/>
                  </a:cubicBezTo>
                  <a:cubicBezTo>
                    <a:pt x="1203" y="264"/>
                    <a:pt x="1840" y="0"/>
                    <a:pt x="2504" y="0"/>
                  </a:cubicBezTo>
                  <a:close/>
                </a:path>
              </a:pathLst>
            </a:custGeom>
            <a:solidFill>
              <a:srgbClr val="0C3C6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85835" cy="3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5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804498" y="342900"/>
            <a:ext cx="9199259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spc="4" dirty="0">
                <a:solidFill>
                  <a:srgbClr val="FFFFFF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The Real Question</a:t>
            </a:r>
          </a:p>
        </p:txBody>
      </p:sp>
      <p:sp>
        <p:nvSpPr>
          <p:cNvPr id="36" name="Freeform 36"/>
          <p:cNvSpPr/>
          <p:nvPr/>
        </p:nvSpPr>
        <p:spPr>
          <a:xfrm>
            <a:off x="15829883" y="-126784"/>
            <a:ext cx="2538483" cy="1586552"/>
          </a:xfrm>
          <a:custGeom>
            <a:avLst/>
            <a:gdLst/>
            <a:ahLst/>
            <a:cxnLst/>
            <a:rect l="l" t="t" r="r" b="b"/>
            <a:pathLst>
              <a:path w="3384644" h="2115402">
                <a:moveTo>
                  <a:pt x="0" y="0"/>
                </a:moveTo>
                <a:lnTo>
                  <a:pt x="3384643" y="0"/>
                </a:lnTo>
                <a:lnTo>
                  <a:pt x="3384643" y="2115402"/>
                </a:lnTo>
                <a:lnTo>
                  <a:pt x="0" y="2115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2102656-3AF5-7C26-11DA-8CE84F544B65}"/>
              </a:ext>
            </a:extLst>
          </p:cNvPr>
          <p:cNvSpPr txBox="1">
            <a:spLocks/>
          </p:cNvSpPr>
          <p:nvPr/>
        </p:nvSpPr>
        <p:spPr>
          <a:xfrm>
            <a:off x="1774156" y="2705100"/>
            <a:ext cx="13465843" cy="5715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+mn-lt"/>
              </a:rPr>
              <a:t>The real question is:</a:t>
            </a:r>
          </a:p>
          <a:p>
            <a:pPr marL="0" indent="0">
              <a:buNone/>
            </a:pPr>
            <a:endParaRPr lang="en-US" sz="3600" dirty="0">
              <a:latin typeface="+mn-lt"/>
            </a:endParaRPr>
          </a:p>
          <a:p>
            <a:pPr marL="0" indent="0">
              <a:buNone/>
            </a:pPr>
            <a:r>
              <a:rPr lang="en-US" sz="3600" b="1" dirty="0">
                <a:latin typeface="+mn-lt"/>
              </a:rPr>
              <a:t>Not:  </a:t>
            </a:r>
            <a:r>
              <a:rPr lang="en-US" sz="3600" dirty="0">
                <a:latin typeface="+mn-lt"/>
              </a:rPr>
              <a:t>How do we cut steps?</a:t>
            </a:r>
          </a:p>
          <a:p>
            <a:pPr marL="0" indent="0">
              <a:buNone/>
            </a:pPr>
            <a:endParaRPr lang="en-US" sz="3600" dirty="0">
              <a:latin typeface="+mn-lt"/>
            </a:endParaRPr>
          </a:p>
          <a:p>
            <a:pPr marL="0" indent="0">
              <a:buNone/>
            </a:pPr>
            <a:r>
              <a:rPr lang="en-US" sz="3600" b="1" dirty="0">
                <a:latin typeface="+mn-lt"/>
              </a:rPr>
              <a:t>But:  </a:t>
            </a:r>
            <a:r>
              <a:rPr lang="en-US" sz="3600" dirty="0">
                <a:latin typeface="+mn-lt"/>
              </a:rPr>
              <a:t>Which steps should only be done once?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74145" cy="1332984"/>
            <a:chOff x="0" y="0"/>
            <a:chExt cx="4885835" cy="351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5835" cy="351074"/>
            </a:xfrm>
            <a:custGeom>
              <a:avLst/>
              <a:gdLst/>
              <a:ahLst/>
              <a:cxnLst/>
              <a:rect l="l" t="t" r="r" b="b"/>
              <a:pathLst>
                <a:path w="4885835" h="351074">
                  <a:moveTo>
                    <a:pt x="2504" y="0"/>
                  </a:moveTo>
                  <a:lnTo>
                    <a:pt x="4883331" y="0"/>
                  </a:lnTo>
                  <a:cubicBezTo>
                    <a:pt x="4883995" y="0"/>
                    <a:pt x="4884632" y="264"/>
                    <a:pt x="4885102" y="733"/>
                  </a:cubicBezTo>
                  <a:cubicBezTo>
                    <a:pt x="4885571" y="1203"/>
                    <a:pt x="4885835" y="1840"/>
                    <a:pt x="4885835" y="2504"/>
                  </a:cubicBezTo>
                  <a:lnTo>
                    <a:pt x="4885835" y="348570"/>
                  </a:lnTo>
                  <a:cubicBezTo>
                    <a:pt x="4885835" y="349234"/>
                    <a:pt x="4885571" y="349871"/>
                    <a:pt x="4885102" y="350341"/>
                  </a:cubicBezTo>
                  <a:cubicBezTo>
                    <a:pt x="4884632" y="350810"/>
                    <a:pt x="4883995" y="351074"/>
                    <a:pt x="4883331" y="351074"/>
                  </a:cubicBezTo>
                  <a:lnTo>
                    <a:pt x="2504" y="351074"/>
                  </a:lnTo>
                  <a:cubicBezTo>
                    <a:pt x="1840" y="351074"/>
                    <a:pt x="1203" y="350810"/>
                    <a:pt x="733" y="350341"/>
                  </a:cubicBezTo>
                  <a:cubicBezTo>
                    <a:pt x="264" y="349871"/>
                    <a:pt x="0" y="349234"/>
                    <a:pt x="0" y="348570"/>
                  </a:cubicBezTo>
                  <a:lnTo>
                    <a:pt x="0" y="2504"/>
                  </a:lnTo>
                  <a:cubicBezTo>
                    <a:pt x="0" y="1840"/>
                    <a:pt x="264" y="1203"/>
                    <a:pt x="733" y="733"/>
                  </a:cubicBezTo>
                  <a:cubicBezTo>
                    <a:pt x="1203" y="264"/>
                    <a:pt x="1840" y="0"/>
                    <a:pt x="2504" y="0"/>
                  </a:cubicBezTo>
                  <a:close/>
                </a:path>
              </a:pathLst>
            </a:custGeom>
            <a:solidFill>
              <a:srgbClr val="0C3C6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85835" cy="3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5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804498" y="342900"/>
            <a:ext cx="9199259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spc="4" dirty="0">
                <a:solidFill>
                  <a:srgbClr val="FFFFFF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Do Once vs. Decide Many Times</a:t>
            </a:r>
          </a:p>
        </p:txBody>
      </p:sp>
      <p:sp>
        <p:nvSpPr>
          <p:cNvPr id="37" name="Freeform 37"/>
          <p:cNvSpPr/>
          <p:nvPr/>
        </p:nvSpPr>
        <p:spPr>
          <a:xfrm>
            <a:off x="15735662" y="-109049"/>
            <a:ext cx="2538483" cy="1586552"/>
          </a:xfrm>
          <a:custGeom>
            <a:avLst/>
            <a:gdLst/>
            <a:ahLst/>
            <a:cxnLst/>
            <a:rect l="l" t="t" r="r" b="b"/>
            <a:pathLst>
              <a:path w="3384644" h="2115402">
                <a:moveTo>
                  <a:pt x="0" y="0"/>
                </a:moveTo>
                <a:lnTo>
                  <a:pt x="3384643" y="0"/>
                </a:lnTo>
                <a:lnTo>
                  <a:pt x="3384643" y="2115402"/>
                </a:lnTo>
                <a:lnTo>
                  <a:pt x="0" y="2115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58888-B0BA-C010-CC11-8AD5F6758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09700"/>
            <a:ext cx="12801600" cy="8534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332984"/>
            <a:chOff x="0" y="0"/>
            <a:chExt cx="4885835" cy="351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5835" cy="351074"/>
            </a:xfrm>
            <a:custGeom>
              <a:avLst/>
              <a:gdLst/>
              <a:ahLst/>
              <a:cxnLst/>
              <a:rect l="l" t="t" r="r" b="b"/>
              <a:pathLst>
                <a:path w="4885835" h="351074">
                  <a:moveTo>
                    <a:pt x="2504" y="0"/>
                  </a:moveTo>
                  <a:lnTo>
                    <a:pt x="4883331" y="0"/>
                  </a:lnTo>
                  <a:cubicBezTo>
                    <a:pt x="4883995" y="0"/>
                    <a:pt x="4884632" y="264"/>
                    <a:pt x="4885102" y="733"/>
                  </a:cubicBezTo>
                  <a:cubicBezTo>
                    <a:pt x="4885571" y="1203"/>
                    <a:pt x="4885835" y="1840"/>
                    <a:pt x="4885835" y="2504"/>
                  </a:cubicBezTo>
                  <a:lnTo>
                    <a:pt x="4885835" y="348570"/>
                  </a:lnTo>
                  <a:cubicBezTo>
                    <a:pt x="4885835" y="349234"/>
                    <a:pt x="4885571" y="349871"/>
                    <a:pt x="4885102" y="350341"/>
                  </a:cubicBezTo>
                  <a:cubicBezTo>
                    <a:pt x="4884632" y="350810"/>
                    <a:pt x="4883995" y="351074"/>
                    <a:pt x="4883331" y="351074"/>
                  </a:cubicBezTo>
                  <a:lnTo>
                    <a:pt x="2504" y="351074"/>
                  </a:lnTo>
                  <a:cubicBezTo>
                    <a:pt x="1840" y="351074"/>
                    <a:pt x="1203" y="350810"/>
                    <a:pt x="733" y="350341"/>
                  </a:cubicBezTo>
                  <a:cubicBezTo>
                    <a:pt x="264" y="349871"/>
                    <a:pt x="0" y="349234"/>
                    <a:pt x="0" y="348570"/>
                  </a:cubicBezTo>
                  <a:lnTo>
                    <a:pt x="0" y="2504"/>
                  </a:lnTo>
                  <a:cubicBezTo>
                    <a:pt x="0" y="1840"/>
                    <a:pt x="264" y="1203"/>
                    <a:pt x="733" y="733"/>
                  </a:cubicBezTo>
                  <a:cubicBezTo>
                    <a:pt x="1203" y="264"/>
                    <a:pt x="1840" y="0"/>
                    <a:pt x="2504" y="0"/>
                  </a:cubicBezTo>
                  <a:close/>
                </a:path>
              </a:pathLst>
            </a:custGeom>
            <a:solidFill>
              <a:srgbClr val="0C3C6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85835" cy="3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5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804498" y="342900"/>
            <a:ext cx="9199259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spc="4" dirty="0">
                <a:solidFill>
                  <a:srgbClr val="FFFFFF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Shared Procurement</a:t>
            </a:r>
          </a:p>
        </p:txBody>
      </p:sp>
      <p:sp>
        <p:nvSpPr>
          <p:cNvPr id="36" name="Freeform 36"/>
          <p:cNvSpPr/>
          <p:nvPr/>
        </p:nvSpPr>
        <p:spPr>
          <a:xfrm>
            <a:off x="15850665" y="-203286"/>
            <a:ext cx="2538483" cy="1586552"/>
          </a:xfrm>
          <a:custGeom>
            <a:avLst/>
            <a:gdLst/>
            <a:ahLst/>
            <a:cxnLst/>
            <a:rect l="l" t="t" r="r" b="b"/>
            <a:pathLst>
              <a:path w="3384644" h="2115402">
                <a:moveTo>
                  <a:pt x="0" y="0"/>
                </a:moveTo>
                <a:lnTo>
                  <a:pt x="3384643" y="0"/>
                </a:lnTo>
                <a:lnTo>
                  <a:pt x="3384643" y="2115402"/>
                </a:lnTo>
                <a:lnTo>
                  <a:pt x="0" y="2115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F21EB85-0B5F-23C7-AE35-8D834DEBB636}"/>
              </a:ext>
            </a:extLst>
          </p:cNvPr>
          <p:cNvSpPr txBox="1">
            <a:spLocks/>
          </p:cNvSpPr>
          <p:nvPr/>
        </p:nvSpPr>
        <p:spPr>
          <a:xfrm>
            <a:off x="2514600" y="2552700"/>
            <a:ext cx="13563600" cy="5638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2400" b="1" dirty="0">
                <a:latin typeface="+mn-lt"/>
              </a:rPr>
            </a:br>
            <a:endParaRPr lang="en-US" sz="2400" b="1" dirty="0">
              <a:latin typeface="+mn-lt"/>
            </a:endParaRPr>
          </a:p>
          <a:p>
            <a:r>
              <a:rPr lang="en-US" sz="3600" dirty="0">
                <a:latin typeface="+mn-lt"/>
              </a:rPr>
              <a:t>Removes Repetition</a:t>
            </a:r>
          </a:p>
          <a:p>
            <a:endParaRPr lang="en-US" sz="3600" dirty="0">
              <a:latin typeface="+mn-lt"/>
            </a:endParaRPr>
          </a:p>
          <a:p>
            <a:r>
              <a:rPr lang="en-US" sz="3600">
                <a:latin typeface="+mn-lt"/>
              </a:rPr>
              <a:t>Heavy Lifting </a:t>
            </a:r>
            <a:r>
              <a:rPr lang="en-US" sz="3600" dirty="0"/>
              <a:t>→</a:t>
            </a:r>
            <a:r>
              <a:rPr lang="en-US" sz="3600" dirty="0">
                <a:latin typeface="+mn-lt"/>
              </a:rPr>
              <a:t> Done Once</a:t>
            </a:r>
          </a:p>
          <a:p>
            <a:endParaRPr lang="en-US" sz="3600" dirty="0">
              <a:latin typeface="+mn-lt"/>
            </a:endParaRPr>
          </a:p>
          <a:p>
            <a:r>
              <a:rPr lang="en-US" sz="3600" dirty="0">
                <a:latin typeface="+mn-lt"/>
              </a:rPr>
              <a:t>Decisions </a:t>
            </a:r>
            <a:r>
              <a:rPr lang="en-US" sz="3600" dirty="0"/>
              <a:t>→ </a:t>
            </a:r>
            <a:r>
              <a:rPr lang="en-US" sz="3600" dirty="0">
                <a:latin typeface="+mn-lt"/>
              </a:rPr>
              <a:t>Remains Local</a:t>
            </a:r>
          </a:p>
          <a:p>
            <a:endParaRPr lang="en-US" sz="3600" dirty="0">
              <a:latin typeface="+mn-lt"/>
            </a:endParaRPr>
          </a:p>
          <a:p>
            <a:r>
              <a:rPr lang="en-US" sz="3600" dirty="0">
                <a:latin typeface="+mn-lt"/>
              </a:rPr>
              <a:t>Broader Stakeholder Input </a:t>
            </a:r>
            <a:r>
              <a:rPr lang="en-US" sz="3600" dirty="0"/>
              <a:t>→</a:t>
            </a:r>
            <a:r>
              <a:rPr lang="en-US" sz="3600" dirty="0">
                <a:latin typeface="+mn-lt"/>
              </a:rPr>
              <a:t> Stronger Scope 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332984"/>
            <a:chOff x="0" y="0"/>
            <a:chExt cx="4885835" cy="351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5835" cy="351074"/>
            </a:xfrm>
            <a:custGeom>
              <a:avLst/>
              <a:gdLst/>
              <a:ahLst/>
              <a:cxnLst/>
              <a:rect l="l" t="t" r="r" b="b"/>
              <a:pathLst>
                <a:path w="4885835" h="351074">
                  <a:moveTo>
                    <a:pt x="2504" y="0"/>
                  </a:moveTo>
                  <a:lnTo>
                    <a:pt x="4883331" y="0"/>
                  </a:lnTo>
                  <a:cubicBezTo>
                    <a:pt x="4883995" y="0"/>
                    <a:pt x="4884632" y="264"/>
                    <a:pt x="4885102" y="733"/>
                  </a:cubicBezTo>
                  <a:cubicBezTo>
                    <a:pt x="4885571" y="1203"/>
                    <a:pt x="4885835" y="1840"/>
                    <a:pt x="4885835" y="2504"/>
                  </a:cubicBezTo>
                  <a:lnTo>
                    <a:pt x="4885835" y="348570"/>
                  </a:lnTo>
                  <a:cubicBezTo>
                    <a:pt x="4885835" y="349234"/>
                    <a:pt x="4885571" y="349871"/>
                    <a:pt x="4885102" y="350341"/>
                  </a:cubicBezTo>
                  <a:cubicBezTo>
                    <a:pt x="4884632" y="350810"/>
                    <a:pt x="4883995" y="351074"/>
                    <a:pt x="4883331" y="351074"/>
                  </a:cubicBezTo>
                  <a:lnTo>
                    <a:pt x="2504" y="351074"/>
                  </a:lnTo>
                  <a:cubicBezTo>
                    <a:pt x="1840" y="351074"/>
                    <a:pt x="1203" y="350810"/>
                    <a:pt x="733" y="350341"/>
                  </a:cubicBezTo>
                  <a:cubicBezTo>
                    <a:pt x="264" y="349871"/>
                    <a:pt x="0" y="349234"/>
                    <a:pt x="0" y="348570"/>
                  </a:cubicBezTo>
                  <a:lnTo>
                    <a:pt x="0" y="2504"/>
                  </a:lnTo>
                  <a:cubicBezTo>
                    <a:pt x="0" y="1840"/>
                    <a:pt x="264" y="1203"/>
                    <a:pt x="733" y="733"/>
                  </a:cubicBezTo>
                  <a:cubicBezTo>
                    <a:pt x="1203" y="264"/>
                    <a:pt x="1840" y="0"/>
                    <a:pt x="2504" y="0"/>
                  </a:cubicBezTo>
                  <a:close/>
                </a:path>
              </a:pathLst>
            </a:custGeom>
            <a:solidFill>
              <a:srgbClr val="0C3C6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85835" cy="3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5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804498" y="342900"/>
            <a:ext cx="9199259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39"/>
              </a:lnSpc>
            </a:pPr>
            <a:r>
              <a:rPr lang="en-US" sz="4699" spc="4" dirty="0">
                <a:solidFill>
                  <a:srgbClr val="FFFFFF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Why this Matters</a:t>
            </a:r>
          </a:p>
        </p:txBody>
      </p:sp>
      <p:sp>
        <p:nvSpPr>
          <p:cNvPr id="64" name="Freeform 64"/>
          <p:cNvSpPr/>
          <p:nvPr/>
        </p:nvSpPr>
        <p:spPr>
          <a:xfrm>
            <a:off x="15878374" y="-126784"/>
            <a:ext cx="2538483" cy="1586552"/>
          </a:xfrm>
          <a:custGeom>
            <a:avLst/>
            <a:gdLst/>
            <a:ahLst/>
            <a:cxnLst/>
            <a:rect l="l" t="t" r="r" b="b"/>
            <a:pathLst>
              <a:path w="3384644" h="2115402">
                <a:moveTo>
                  <a:pt x="0" y="0"/>
                </a:moveTo>
                <a:lnTo>
                  <a:pt x="3384643" y="0"/>
                </a:lnTo>
                <a:lnTo>
                  <a:pt x="3384643" y="2115402"/>
                </a:lnTo>
                <a:lnTo>
                  <a:pt x="0" y="2115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F59770E3-D524-EEC1-8C98-BF55AD6AA46C}"/>
              </a:ext>
            </a:extLst>
          </p:cNvPr>
          <p:cNvSpPr txBox="1">
            <a:spLocks/>
          </p:cNvSpPr>
          <p:nvPr/>
        </p:nvSpPr>
        <p:spPr>
          <a:xfrm>
            <a:off x="1981200" y="2880518"/>
            <a:ext cx="11734800" cy="5158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+mn-lt"/>
              </a:rPr>
              <a:t>Consistency = Lower risk</a:t>
            </a:r>
          </a:p>
          <a:p>
            <a:endParaRPr lang="en-US" sz="3600" dirty="0">
              <a:latin typeface="+mn-lt"/>
            </a:endParaRPr>
          </a:p>
          <a:p>
            <a:r>
              <a:rPr lang="en-US" sz="3600" dirty="0">
                <a:latin typeface="+mn-lt"/>
              </a:rPr>
              <a:t>Procuring Once = Strengthens Probity</a:t>
            </a:r>
          </a:p>
          <a:p>
            <a:endParaRPr lang="en-US" sz="3600" dirty="0">
              <a:latin typeface="+mn-lt"/>
            </a:endParaRPr>
          </a:p>
          <a:p>
            <a:r>
              <a:rPr lang="en-US" sz="3600" dirty="0">
                <a:latin typeface="+mn-lt"/>
              </a:rPr>
              <a:t>Reduced Duplication = Faster access to market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D06C9-0A1F-9E8E-6332-190B16A2E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D5678DA-C837-9EFD-7CFA-EA15A762BE2B}"/>
              </a:ext>
            </a:extLst>
          </p:cNvPr>
          <p:cNvGrpSpPr/>
          <p:nvPr/>
        </p:nvGrpSpPr>
        <p:grpSpPr>
          <a:xfrm>
            <a:off x="0" y="0"/>
            <a:ext cx="18288000" cy="1332984"/>
            <a:chOff x="0" y="0"/>
            <a:chExt cx="4885835" cy="35107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F2D45EE-45B7-1DBD-48CE-87FFBCDB0E12}"/>
                </a:ext>
              </a:extLst>
            </p:cNvPr>
            <p:cNvSpPr/>
            <p:nvPr/>
          </p:nvSpPr>
          <p:spPr>
            <a:xfrm>
              <a:off x="0" y="0"/>
              <a:ext cx="4885835" cy="351074"/>
            </a:xfrm>
            <a:custGeom>
              <a:avLst/>
              <a:gdLst/>
              <a:ahLst/>
              <a:cxnLst/>
              <a:rect l="l" t="t" r="r" b="b"/>
              <a:pathLst>
                <a:path w="4885835" h="351074">
                  <a:moveTo>
                    <a:pt x="2504" y="0"/>
                  </a:moveTo>
                  <a:lnTo>
                    <a:pt x="4883331" y="0"/>
                  </a:lnTo>
                  <a:cubicBezTo>
                    <a:pt x="4883995" y="0"/>
                    <a:pt x="4884632" y="264"/>
                    <a:pt x="4885102" y="733"/>
                  </a:cubicBezTo>
                  <a:cubicBezTo>
                    <a:pt x="4885571" y="1203"/>
                    <a:pt x="4885835" y="1840"/>
                    <a:pt x="4885835" y="2504"/>
                  </a:cubicBezTo>
                  <a:lnTo>
                    <a:pt x="4885835" y="348570"/>
                  </a:lnTo>
                  <a:cubicBezTo>
                    <a:pt x="4885835" y="349234"/>
                    <a:pt x="4885571" y="349871"/>
                    <a:pt x="4885102" y="350341"/>
                  </a:cubicBezTo>
                  <a:cubicBezTo>
                    <a:pt x="4884632" y="350810"/>
                    <a:pt x="4883995" y="351074"/>
                    <a:pt x="4883331" y="351074"/>
                  </a:cubicBezTo>
                  <a:lnTo>
                    <a:pt x="2504" y="351074"/>
                  </a:lnTo>
                  <a:cubicBezTo>
                    <a:pt x="1840" y="351074"/>
                    <a:pt x="1203" y="350810"/>
                    <a:pt x="733" y="350341"/>
                  </a:cubicBezTo>
                  <a:cubicBezTo>
                    <a:pt x="264" y="349871"/>
                    <a:pt x="0" y="349234"/>
                    <a:pt x="0" y="348570"/>
                  </a:cubicBezTo>
                  <a:lnTo>
                    <a:pt x="0" y="2504"/>
                  </a:lnTo>
                  <a:cubicBezTo>
                    <a:pt x="0" y="1840"/>
                    <a:pt x="264" y="1203"/>
                    <a:pt x="733" y="733"/>
                  </a:cubicBezTo>
                  <a:cubicBezTo>
                    <a:pt x="1203" y="264"/>
                    <a:pt x="1840" y="0"/>
                    <a:pt x="2504" y="0"/>
                  </a:cubicBezTo>
                  <a:close/>
                </a:path>
              </a:pathLst>
            </a:custGeom>
            <a:solidFill>
              <a:srgbClr val="0C3C6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C7AF500-B69B-CC04-9F3C-45DE53B797EC}"/>
                </a:ext>
              </a:extLst>
            </p:cNvPr>
            <p:cNvSpPr txBox="1"/>
            <p:nvPr/>
          </p:nvSpPr>
          <p:spPr>
            <a:xfrm>
              <a:off x="0" y="-38100"/>
              <a:ext cx="4885835" cy="3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5"/>
                </a:lnSpc>
              </a:pPr>
              <a:endParaRPr/>
            </a:p>
          </p:txBody>
        </p:sp>
      </p:grpSp>
      <p:sp>
        <p:nvSpPr>
          <p:cNvPr id="45" name="TextBox 45">
            <a:extLst>
              <a:ext uri="{FF2B5EF4-FFF2-40B4-BE49-F238E27FC236}">
                <a16:creationId xmlns:a16="http://schemas.microsoft.com/office/drawing/2014/main" id="{EC655CF3-BD46-21B8-E500-0B6E814B5005}"/>
              </a:ext>
            </a:extLst>
          </p:cNvPr>
          <p:cNvSpPr txBox="1"/>
          <p:nvPr/>
        </p:nvSpPr>
        <p:spPr>
          <a:xfrm>
            <a:off x="804498" y="342900"/>
            <a:ext cx="14740302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39"/>
              </a:lnSpc>
            </a:pPr>
            <a:r>
              <a:rPr lang="en-US" sz="4699" spc="4" dirty="0">
                <a:solidFill>
                  <a:srgbClr val="FFFFFF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Case Study - </a:t>
            </a:r>
            <a:r>
              <a:rPr lang="en-US" sz="4699" spc="4" dirty="0">
                <a:solidFill>
                  <a:srgbClr val="FFFFFF"/>
                </a:solidFill>
                <a:latin typeface="Roboto Condensed 1"/>
                <a:ea typeface="Roboto Condensed 1"/>
              </a:rPr>
              <a:t>Collaboration Without Losing Market Choice</a:t>
            </a:r>
            <a:endParaRPr lang="en-US" sz="4699" spc="4" dirty="0">
              <a:solidFill>
                <a:srgbClr val="FFFFFF"/>
              </a:solidFill>
              <a:latin typeface="Roboto Condensed 1"/>
              <a:ea typeface="Roboto Condensed 1"/>
              <a:sym typeface="Roboto Condensed 1"/>
            </a:endParaRPr>
          </a:p>
        </p:txBody>
      </p:sp>
      <p:sp>
        <p:nvSpPr>
          <p:cNvPr id="64" name="Freeform 64">
            <a:extLst>
              <a:ext uri="{FF2B5EF4-FFF2-40B4-BE49-F238E27FC236}">
                <a16:creationId xmlns:a16="http://schemas.microsoft.com/office/drawing/2014/main" id="{BAE4DE1D-9EC6-00FF-36EA-D1A50BF3C9B9}"/>
              </a:ext>
            </a:extLst>
          </p:cNvPr>
          <p:cNvSpPr/>
          <p:nvPr/>
        </p:nvSpPr>
        <p:spPr>
          <a:xfrm>
            <a:off x="15878374" y="-126784"/>
            <a:ext cx="2538483" cy="1586552"/>
          </a:xfrm>
          <a:custGeom>
            <a:avLst/>
            <a:gdLst/>
            <a:ahLst/>
            <a:cxnLst/>
            <a:rect l="l" t="t" r="r" b="b"/>
            <a:pathLst>
              <a:path w="3384644" h="2115402">
                <a:moveTo>
                  <a:pt x="0" y="0"/>
                </a:moveTo>
                <a:lnTo>
                  <a:pt x="3384643" y="0"/>
                </a:lnTo>
                <a:lnTo>
                  <a:pt x="3384643" y="2115402"/>
                </a:lnTo>
                <a:lnTo>
                  <a:pt x="0" y="2115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54003E-4066-3EA7-3BE1-B4837FE20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371600"/>
            <a:ext cx="13373100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8806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4a9640-539d-41ec-8c3d-239dc02a59f9" xsi:nil="true"/>
    <lcf76f155ced4ddcb4097134ff3c332f xmlns="752e572a-5f7d-4947-93c3-7d69fc7d984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7FEF2BC7A82E4AA48164E67FB0F578" ma:contentTypeVersion="10" ma:contentTypeDescription="Create a new document." ma:contentTypeScope="" ma:versionID="a38823abd6421043673a1097383b55cb">
  <xsd:schema xmlns:xsd="http://www.w3.org/2001/XMLSchema" xmlns:xs="http://www.w3.org/2001/XMLSchema" xmlns:p="http://schemas.microsoft.com/office/2006/metadata/properties" xmlns:ns2="752e572a-5f7d-4947-93c3-7d69fc7d9845" xmlns:ns3="db4a9640-539d-41ec-8c3d-239dc02a59f9" targetNamespace="http://schemas.microsoft.com/office/2006/metadata/properties" ma:root="true" ma:fieldsID="1ee2400083d43b5e0cc2d13640d86d40" ns2:_="" ns3:_="">
    <xsd:import namespace="752e572a-5f7d-4947-93c3-7d69fc7d9845"/>
    <xsd:import namespace="db4a9640-539d-41ec-8c3d-239dc02a59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e572a-5f7d-4947-93c3-7d69fc7d98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9a22eed-a1e1-456c-b5c7-c6e65e4c4d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a9640-539d-41ec-8c3d-239dc02a59f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6c4c61e-fa9a-465e-87a2-6f2882e0e242}" ma:internalName="TaxCatchAll" ma:showField="CatchAllData" ma:web="db4a9640-539d-41ec-8c3d-239dc02a59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52972F-6CBA-46D7-B773-D75F3B83AD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020DEA-5288-4453-8058-CE72C66DBDC2}">
  <ds:schemaRefs>
    <ds:schemaRef ds:uri="http://schemas.microsoft.com/office/2006/documentManagement/types"/>
    <ds:schemaRef ds:uri="http://schemas.openxmlformats.org/package/2006/metadata/core-properties"/>
    <ds:schemaRef ds:uri="752e572a-5f7d-4947-93c3-7d69fc7d9845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db4a9640-539d-41ec-8c3d-239dc02a59f9"/>
  </ds:schemaRefs>
</ds:datastoreItem>
</file>

<file path=customXml/itemProps3.xml><?xml version="1.0" encoding="utf-8"?>
<ds:datastoreItem xmlns:ds="http://schemas.openxmlformats.org/officeDocument/2006/customXml" ds:itemID="{9DCC317E-E840-44F1-A8C2-0783B281E4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2e572a-5f7d-4947-93c3-7d69fc7d9845"/>
    <ds:schemaRef ds:uri="db4a9640-539d-41ec-8c3d-239dc02a59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1987</Words>
  <Application>Microsoft Office PowerPoint</Application>
  <PresentationFormat>Custom</PresentationFormat>
  <Paragraphs>314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Roboto Condensed 2</vt:lpstr>
      <vt:lpstr>Roboto Condensed Light</vt:lpstr>
      <vt:lpstr>Helvetica Bold</vt:lpstr>
      <vt:lpstr>Roboto Condensed 2 Bold</vt:lpstr>
      <vt:lpstr>Roboto Condensed 1</vt:lpstr>
      <vt:lpstr>Roboto Condensed 3</vt:lpstr>
      <vt:lpstr>Courier New</vt:lpstr>
      <vt:lpstr>Aptos</vt:lpstr>
      <vt:lpstr>Helvetica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Education - Presentation (NEW BLUE)</dc:title>
  <dc:creator>Julie Wiggins</dc:creator>
  <cp:lastModifiedBy>Julie Wiggins</cp:lastModifiedBy>
  <cp:revision>14</cp:revision>
  <dcterms:created xsi:type="dcterms:W3CDTF">2006-08-16T00:00:00Z</dcterms:created>
  <dcterms:modified xsi:type="dcterms:W3CDTF">2026-03-13T00:36:05Z</dcterms:modified>
  <dc:identifier>DAG_21M6UgY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0x010100A77FEF2BC7A82E4AA48164E67FB0F578</vt:lpwstr>
  </property>
  <property fmtid="{D5CDD505-2E9C-101B-9397-08002B2CF9AE}" pid="3" name="MediaServiceImageTags">
    <vt:lpwstr/>
  </property>
</Properties>
</file>